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aleway"/>
      <p:regular r:id="rId29"/>
      <p:bold r:id="rId30"/>
      <p:italic r:id="rId31"/>
      <p:boldItalic r:id="rId32"/>
    </p:embeddedFont>
    <p:embeddedFont>
      <p:font typeface="Roboto"/>
      <p:regular r:id="rId33"/>
      <p:bold r:id="rId34"/>
      <p:italic r:id="rId35"/>
      <p:boldItalic r:id="rId36"/>
    </p:embeddedFont>
    <p:embeddedFont>
      <p:font typeface="La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41" roundtripDataSignature="AMtx7mjqe/lmv8Zm2YXbp7XS+UFGPfyly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F9134CA-E597-4D05-B007-1AF42E334EE2}">
  <a:tblStyle styleId="{DF9134CA-E597-4D05-B007-1AF42E334EE2}"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4.xml"/><Relationship Id="rId41" Type="http://customschemas.google.com/relationships/presentationmetadata" Target="meta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5.xml"/><Relationship Id="rId33" Type="http://schemas.openxmlformats.org/officeDocument/2006/relationships/font" Target="fonts/Roboto-regular.fntdata"/><Relationship Id="rId10" Type="http://schemas.openxmlformats.org/officeDocument/2006/relationships/slide" Target="slides/slide4.xml"/><Relationship Id="rId32" Type="http://schemas.openxmlformats.org/officeDocument/2006/relationships/font" Target="fonts/Raleway-boldItalic.fntdata"/><Relationship Id="rId13" Type="http://schemas.openxmlformats.org/officeDocument/2006/relationships/slide" Target="slides/slide7.xml"/><Relationship Id="rId35" Type="http://schemas.openxmlformats.org/officeDocument/2006/relationships/font" Target="fonts/Roboto-italic.fntdata"/><Relationship Id="rId12" Type="http://schemas.openxmlformats.org/officeDocument/2006/relationships/slide" Target="slides/slide6.xml"/><Relationship Id="rId34" Type="http://schemas.openxmlformats.org/officeDocument/2006/relationships/font" Target="fonts/Roboto-bold.fntdata"/><Relationship Id="rId15" Type="http://schemas.openxmlformats.org/officeDocument/2006/relationships/slide" Target="slides/slide9.xml"/><Relationship Id="rId37" Type="http://schemas.openxmlformats.org/officeDocument/2006/relationships/font" Target="fonts/Lato-regular.fntdata"/><Relationship Id="rId14" Type="http://schemas.openxmlformats.org/officeDocument/2006/relationships/slide" Target="slides/slide8.xml"/><Relationship Id="rId36" Type="http://schemas.openxmlformats.org/officeDocument/2006/relationships/font" Target="fonts/Roboto-boldItalic.fntdata"/><Relationship Id="rId17" Type="http://schemas.openxmlformats.org/officeDocument/2006/relationships/slide" Target="slides/slide11.xml"/><Relationship Id="rId39" Type="http://schemas.openxmlformats.org/officeDocument/2006/relationships/font" Target="fonts/Lato-italic.fntdata"/><Relationship Id="rId16" Type="http://schemas.openxmlformats.org/officeDocument/2006/relationships/slide" Target="slides/slide10.xml"/><Relationship Id="rId38" Type="http://schemas.openxmlformats.org/officeDocument/2006/relationships/font" Target="fonts/Lato-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a:t>Hello Everyone. GE. This is team Enigma. Our NLP project topic is review to feature mapping. Our team comprises of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a:t>We will </a:t>
            </a:r>
            <a:r>
              <a:rPr lang="en-US"/>
              <a:t>walk you through first the problem statement. The problem statement shows what problem the organization wants to cater to. We then try to detail out a theoretical solution that we propose. To work on the problem statement we researched various datasets to finally select one. We will talk about that dataset and then move to the implementation supported by some demo slides that show various code snippets from our implementation. We will end with some potential use cases or applications of our solution.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debcabe353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gdebcabe35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400">
                <a:solidFill>
                  <a:srgbClr val="333333"/>
                </a:solidFill>
                <a:latin typeface="Lato"/>
                <a:ea typeface="Lato"/>
                <a:cs typeface="Lato"/>
                <a:sym typeface="Lato"/>
              </a:rPr>
              <a:t>Know your audience who is purchasing your product, what demographic they have, to         deploy more specific strategies in future</a:t>
            </a:r>
            <a:endParaRPr sz="1400">
              <a:solidFill>
                <a:srgbClr val="333333"/>
              </a:solidFill>
              <a:latin typeface="Lato"/>
              <a:ea typeface="Lato"/>
              <a:cs typeface="Lato"/>
              <a:sym typeface="Lato"/>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8" name="Google Shape;318;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a:t>Most users provide reviews for various smartphones they purchase which has a serious impact of its brand perception. A smartphone company wants to identify the needs and frustra</a:t>
            </a:r>
            <a:r>
              <a:rPr lang="en-US"/>
              <a:t>tions of the customers based on a certain rating threshold of different smartphone features and </a:t>
            </a:r>
            <a:r>
              <a:rPr lang="en-US"/>
              <a:t>improve</a:t>
            </a:r>
            <a:r>
              <a:rPr lang="en-US"/>
              <a:t> customer satisfaction.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sz="1200">
                <a:solidFill>
                  <a:schemeClr val="dk1"/>
                </a:solidFill>
                <a:latin typeface="Lato"/>
                <a:ea typeface="Lato"/>
                <a:cs typeface="Lato"/>
                <a:sym typeface="Lato"/>
              </a:rPr>
              <a:t>Reviews help to build trust and credibility for the products and </a:t>
            </a:r>
            <a:r>
              <a:rPr lang="en-US" sz="1200">
                <a:latin typeface="Lato"/>
                <a:ea typeface="Lato"/>
                <a:cs typeface="Lato"/>
                <a:sym typeface="Lato"/>
              </a:rPr>
              <a:t>set standards for online and offline shoppers. Based on reviews and ratings, all customers define their perception of a brand and the organization. </a:t>
            </a:r>
            <a:r>
              <a:rPr lang="en-US" sz="1200">
                <a:solidFill>
                  <a:srgbClr val="333333"/>
                </a:solidFill>
                <a:latin typeface="Lato"/>
                <a:ea typeface="Lato"/>
                <a:cs typeface="Lato"/>
                <a:sym typeface="Lato"/>
              </a:rPr>
              <a:t>In the U.S, 68% of online shoppers are more likely to engage with businesses that have positive reviews, and 93% determine whether a business has a good reputation (or not) based upon the available reviews. </a:t>
            </a:r>
            <a:r>
              <a:rPr lang="en-US" sz="1200">
                <a:solidFill>
                  <a:srgbClr val="333333"/>
                </a:solidFill>
                <a:latin typeface="Lato"/>
                <a:ea typeface="Lato"/>
                <a:cs typeface="Lato"/>
                <a:sym typeface="Lato"/>
              </a:rPr>
              <a:t>Therefore</a:t>
            </a:r>
            <a:r>
              <a:rPr lang="en-US" sz="1200">
                <a:solidFill>
                  <a:srgbClr val="333333"/>
                </a:solidFill>
                <a:latin typeface="Lato"/>
                <a:ea typeface="Lato"/>
                <a:cs typeface="Lato"/>
                <a:sym typeface="Lato"/>
              </a:rPr>
              <a:t> positive reviews tend to </a:t>
            </a:r>
            <a:r>
              <a:rPr lang="en-US" sz="1200">
                <a:solidFill>
                  <a:srgbClr val="333333"/>
                </a:solidFill>
                <a:latin typeface="Lato"/>
                <a:ea typeface="Lato"/>
                <a:cs typeface="Lato"/>
                <a:sym typeface="Lato"/>
              </a:rPr>
              <a:t>attract</a:t>
            </a:r>
            <a:r>
              <a:rPr lang="en-US" sz="1200">
                <a:solidFill>
                  <a:srgbClr val="333333"/>
                </a:solidFill>
                <a:latin typeface="Lato"/>
                <a:ea typeface="Lato"/>
                <a:cs typeface="Lato"/>
                <a:sym typeface="Lato"/>
              </a:rPr>
              <a:t> more customers and improve bottomline for the business.</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a:t>To solve this problem, we will be grouping </a:t>
            </a:r>
            <a:r>
              <a:rPr lang="en-US"/>
              <a:t>reviews based on product feature mentioned in those reviews into different buckets. Then we go on analyse sentiment of every bucket of reviews. We can then compare ratings of different mobile phones and take the corrective actions.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a:t>We picked 1.4m reviews dataset from Kaggle with phone reviews of </a:t>
            </a:r>
            <a:r>
              <a:rPr lang="en-US"/>
              <a:t>different</a:t>
            </a:r>
            <a:r>
              <a:rPr lang="en-US"/>
              <a:t> companies like apple, samsung etc. We filtered them on US </a:t>
            </a:r>
            <a:r>
              <a:rPr lang="en-US"/>
              <a:t>reviews and reviews collected after 2015 to get approximately 25000 reviews of new phones in the market the dataset has details like date, language, rating score, review, author name and product name. we will be restricting to date, review and product field of the dataset.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US" sz="1000">
                <a:solidFill>
                  <a:schemeClr val="dk1"/>
                </a:solidFill>
                <a:latin typeface="Roboto"/>
                <a:ea typeface="Roboto"/>
                <a:cs typeface="Roboto"/>
                <a:sym typeface="Roboto"/>
              </a:rPr>
              <a:t>The complete implementation </a:t>
            </a:r>
            <a:r>
              <a:rPr lang="en-US" sz="1000">
                <a:solidFill>
                  <a:schemeClr val="dk1"/>
                </a:solidFill>
                <a:latin typeface="Roboto"/>
                <a:ea typeface="Roboto"/>
                <a:cs typeface="Roboto"/>
                <a:sym typeface="Roboto"/>
              </a:rPr>
              <a:t>is divided into 4 steps. </a:t>
            </a:r>
            <a:endParaRPr sz="1000">
              <a:solidFill>
                <a:schemeClr val="dk1"/>
              </a:solidFill>
              <a:latin typeface="Roboto"/>
              <a:ea typeface="Roboto"/>
              <a:cs typeface="Roboto"/>
              <a:sym typeface="Roboto"/>
            </a:endParaRPr>
          </a:p>
          <a:p>
            <a:pPr indent="0" lvl="0" marL="0" rtl="0" algn="l">
              <a:lnSpc>
                <a:spcPct val="115000"/>
              </a:lnSpc>
              <a:spcBef>
                <a:spcPts val="0"/>
              </a:spcBef>
              <a:spcAft>
                <a:spcPts val="0"/>
              </a:spcAft>
              <a:buSzPts val="1400"/>
              <a:buNone/>
            </a:pPr>
            <a:r>
              <a:rPr lang="en-US" sz="1000">
                <a:solidFill>
                  <a:schemeClr val="dk1"/>
                </a:solidFill>
                <a:latin typeface="Roboto"/>
                <a:ea typeface="Roboto"/>
                <a:cs typeface="Roboto"/>
                <a:sym typeface="Roboto"/>
              </a:rPr>
              <a:t>Reviews can have multiple sentences. So we start with breaking the reviews in sep sentences. After splitting we go on to POS tagging them to collect all the “NOUNS” </a:t>
            </a:r>
            <a:endParaRPr sz="1000">
              <a:solidFill>
                <a:schemeClr val="dk1"/>
              </a:solidFill>
              <a:latin typeface="Roboto"/>
              <a:ea typeface="Roboto"/>
              <a:cs typeface="Roboto"/>
              <a:sym typeface="Roboto"/>
            </a:endParaRPr>
          </a:p>
          <a:p>
            <a:pPr indent="0" lvl="0" marL="0" rtl="0" algn="l">
              <a:lnSpc>
                <a:spcPct val="115000"/>
              </a:lnSpc>
              <a:spcBef>
                <a:spcPts val="0"/>
              </a:spcBef>
              <a:spcAft>
                <a:spcPts val="0"/>
              </a:spcAft>
              <a:buSzPts val="1400"/>
              <a:buNone/>
            </a:pPr>
            <a:r>
              <a:t/>
            </a:r>
            <a:endParaRPr sz="1000">
              <a:solidFill>
                <a:schemeClr val="dk1"/>
              </a:solidFill>
              <a:latin typeface="Roboto"/>
              <a:ea typeface="Roboto"/>
              <a:cs typeface="Roboto"/>
              <a:sym typeface="Roboto"/>
            </a:endParaRPr>
          </a:p>
          <a:p>
            <a:pPr indent="0" lvl="0" marL="0" rtl="0" algn="l">
              <a:lnSpc>
                <a:spcPct val="115000"/>
              </a:lnSpc>
              <a:spcBef>
                <a:spcPts val="0"/>
              </a:spcBef>
              <a:spcAft>
                <a:spcPts val="0"/>
              </a:spcAft>
              <a:buSzPts val="1400"/>
              <a:buNone/>
            </a:pPr>
            <a:r>
              <a:rPr lang="en-US" sz="1000">
                <a:solidFill>
                  <a:schemeClr val="dk1"/>
                </a:solidFill>
                <a:latin typeface="Roboto"/>
                <a:ea typeface="Roboto"/>
                <a:cs typeface="Roboto"/>
                <a:sym typeface="Roboto"/>
              </a:rPr>
              <a:t>To extract all the features from the reviews, we import word vectors and then cluster the vectors of the nouns extracted from the reviews. After visually inspecting the clusters we try and find the most “Talked” about features of the smartphones and create our own curated list of features to help in mapping the review to features.</a:t>
            </a:r>
            <a:endParaRPr sz="1000">
              <a:solidFill>
                <a:schemeClr val="dk1"/>
              </a:solidFill>
              <a:latin typeface="Roboto"/>
              <a:ea typeface="Roboto"/>
              <a:cs typeface="Roboto"/>
              <a:sym typeface="Roboto"/>
            </a:endParaRPr>
          </a:p>
          <a:p>
            <a:pPr indent="0" lvl="0" marL="0" rtl="0" algn="l">
              <a:lnSpc>
                <a:spcPct val="115000"/>
              </a:lnSpc>
              <a:spcBef>
                <a:spcPts val="0"/>
              </a:spcBef>
              <a:spcAft>
                <a:spcPts val="0"/>
              </a:spcAft>
              <a:buSzPts val="1400"/>
              <a:buNone/>
            </a:pPr>
            <a:r>
              <a:t/>
            </a:r>
            <a:endParaRPr sz="1000">
              <a:solidFill>
                <a:schemeClr val="dk1"/>
              </a:solidFill>
              <a:latin typeface="Roboto"/>
              <a:ea typeface="Roboto"/>
              <a:cs typeface="Roboto"/>
              <a:sym typeface="Roboto"/>
            </a:endParaRPr>
          </a:p>
          <a:p>
            <a:pPr indent="0" lvl="0" marL="0" rtl="0" algn="l">
              <a:lnSpc>
                <a:spcPct val="115000"/>
              </a:lnSpc>
              <a:spcBef>
                <a:spcPts val="0"/>
              </a:spcBef>
              <a:spcAft>
                <a:spcPts val="0"/>
              </a:spcAft>
              <a:buSzPts val="1400"/>
              <a:buNone/>
            </a:pPr>
            <a:r>
              <a:rPr lang="en-US" sz="1000">
                <a:solidFill>
                  <a:schemeClr val="dk1"/>
                </a:solidFill>
                <a:latin typeface="Roboto"/>
                <a:ea typeface="Roboto"/>
                <a:cs typeface="Roboto"/>
                <a:sym typeface="Roboto"/>
              </a:rPr>
              <a:t>After Getting the features, Using the word embeddings, we vectorised the features and Nouns extracted. After Vectorising, we used cosine similarity to get the similarity index of a feature to a review. The strongest cosine similarity determines the feature bucket for the review.</a:t>
            </a:r>
            <a:endParaRPr sz="1000">
              <a:solidFill>
                <a:schemeClr val="dk1"/>
              </a:solidFill>
              <a:latin typeface="Roboto"/>
              <a:ea typeface="Roboto"/>
              <a:cs typeface="Roboto"/>
              <a:sym typeface="Roboto"/>
            </a:endParaRPr>
          </a:p>
          <a:p>
            <a:pPr indent="0" lvl="0" marL="0" rtl="0" algn="l">
              <a:lnSpc>
                <a:spcPct val="115000"/>
              </a:lnSpc>
              <a:spcBef>
                <a:spcPts val="0"/>
              </a:spcBef>
              <a:spcAft>
                <a:spcPts val="0"/>
              </a:spcAft>
              <a:buSzPts val="1400"/>
              <a:buNone/>
            </a:pPr>
            <a:r>
              <a:t/>
            </a:r>
            <a:endParaRPr sz="1000">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400"/>
              <a:buFont typeface="Arial"/>
              <a:buNone/>
            </a:pPr>
            <a:r>
              <a:rPr lang="en-US" sz="1000">
                <a:solidFill>
                  <a:schemeClr val="dk1"/>
                </a:solidFill>
                <a:latin typeface="Roboto"/>
                <a:ea typeface="Roboto"/>
                <a:cs typeface="Roboto"/>
                <a:sym typeface="Roboto"/>
              </a:rPr>
              <a:t>Therefore we go on to Bucketing the reviews to the most similar feature, and used comprehend to detect sentiments for the reviews</a:t>
            </a:r>
            <a:endParaRPr sz="1000">
              <a:solidFill>
                <a:schemeClr val="dk1"/>
              </a:solidFill>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47"/>
          <p:cNvSpPr txBox="1"/>
          <p:nvPr>
            <p:ph type="ctrTitle"/>
          </p:nvPr>
        </p:nvSpPr>
        <p:spPr>
          <a:xfrm>
            <a:off x="729450" y="1322450"/>
            <a:ext cx="3787800" cy="198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000"/>
              <a:buNone/>
              <a:defRPr sz="4000">
                <a:solidFill>
                  <a:schemeClr val="dk2"/>
                </a:solidFill>
              </a:defRPr>
            </a:lvl1pPr>
            <a:lvl2pPr lvl="1" algn="l">
              <a:lnSpc>
                <a:spcPct val="100000"/>
              </a:lnSpc>
              <a:spcBef>
                <a:spcPts val="0"/>
              </a:spcBef>
              <a:spcAft>
                <a:spcPts val="0"/>
              </a:spcAft>
              <a:buClr>
                <a:schemeClr val="dk2"/>
              </a:buClr>
              <a:buSzPts val="4000"/>
              <a:buNone/>
              <a:defRPr sz="4000">
                <a:solidFill>
                  <a:schemeClr val="dk2"/>
                </a:solidFill>
              </a:defRPr>
            </a:lvl2pPr>
            <a:lvl3pPr lvl="2" algn="l">
              <a:lnSpc>
                <a:spcPct val="100000"/>
              </a:lnSpc>
              <a:spcBef>
                <a:spcPts val="0"/>
              </a:spcBef>
              <a:spcAft>
                <a:spcPts val="0"/>
              </a:spcAft>
              <a:buClr>
                <a:schemeClr val="dk2"/>
              </a:buClr>
              <a:buSzPts val="4000"/>
              <a:buNone/>
              <a:defRPr sz="4000">
                <a:solidFill>
                  <a:schemeClr val="dk2"/>
                </a:solidFill>
              </a:defRPr>
            </a:lvl3pPr>
            <a:lvl4pPr lvl="3" algn="l">
              <a:lnSpc>
                <a:spcPct val="100000"/>
              </a:lnSpc>
              <a:spcBef>
                <a:spcPts val="0"/>
              </a:spcBef>
              <a:spcAft>
                <a:spcPts val="0"/>
              </a:spcAft>
              <a:buClr>
                <a:schemeClr val="dk2"/>
              </a:buClr>
              <a:buSzPts val="4000"/>
              <a:buNone/>
              <a:defRPr sz="4000">
                <a:solidFill>
                  <a:schemeClr val="dk2"/>
                </a:solidFill>
              </a:defRPr>
            </a:lvl4pPr>
            <a:lvl5pPr lvl="4" algn="l">
              <a:lnSpc>
                <a:spcPct val="100000"/>
              </a:lnSpc>
              <a:spcBef>
                <a:spcPts val="0"/>
              </a:spcBef>
              <a:spcAft>
                <a:spcPts val="0"/>
              </a:spcAft>
              <a:buClr>
                <a:schemeClr val="dk2"/>
              </a:buClr>
              <a:buSzPts val="4000"/>
              <a:buNone/>
              <a:defRPr sz="4000">
                <a:solidFill>
                  <a:schemeClr val="dk2"/>
                </a:solidFill>
              </a:defRPr>
            </a:lvl5pPr>
            <a:lvl6pPr lvl="5" algn="l">
              <a:lnSpc>
                <a:spcPct val="100000"/>
              </a:lnSpc>
              <a:spcBef>
                <a:spcPts val="0"/>
              </a:spcBef>
              <a:spcAft>
                <a:spcPts val="0"/>
              </a:spcAft>
              <a:buClr>
                <a:schemeClr val="dk2"/>
              </a:buClr>
              <a:buSzPts val="4000"/>
              <a:buNone/>
              <a:defRPr sz="4000">
                <a:solidFill>
                  <a:schemeClr val="dk2"/>
                </a:solidFill>
              </a:defRPr>
            </a:lvl6pPr>
            <a:lvl7pPr lvl="6" algn="l">
              <a:lnSpc>
                <a:spcPct val="100000"/>
              </a:lnSpc>
              <a:spcBef>
                <a:spcPts val="0"/>
              </a:spcBef>
              <a:spcAft>
                <a:spcPts val="0"/>
              </a:spcAft>
              <a:buClr>
                <a:schemeClr val="dk2"/>
              </a:buClr>
              <a:buSzPts val="4000"/>
              <a:buNone/>
              <a:defRPr sz="4000">
                <a:solidFill>
                  <a:schemeClr val="dk2"/>
                </a:solidFill>
              </a:defRPr>
            </a:lvl7pPr>
            <a:lvl8pPr lvl="7" algn="l">
              <a:lnSpc>
                <a:spcPct val="100000"/>
              </a:lnSpc>
              <a:spcBef>
                <a:spcPts val="0"/>
              </a:spcBef>
              <a:spcAft>
                <a:spcPts val="0"/>
              </a:spcAft>
              <a:buClr>
                <a:schemeClr val="dk2"/>
              </a:buClr>
              <a:buSzPts val="4000"/>
              <a:buNone/>
              <a:defRPr sz="4000">
                <a:solidFill>
                  <a:schemeClr val="dk2"/>
                </a:solidFill>
              </a:defRPr>
            </a:lvl8pPr>
            <a:lvl9pPr lvl="8" algn="l">
              <a:lnSpc>
                <a:spcPct val="100000"/>
              </a:lnSpc>
              <a:spcBef>
                <a:spcPts val="0"/>
              </a:spcBef>
              <a:spcAft>
                <a:spcPts val="0"/>
              </a:spcAft>
              <a:buClr>
                <a:schemeClr val="dk2"/>
              </a:buClr>
              <a:buSzPts val="4000"/>
              <a:buNone/>
              <a:defRPr sz="4000">
                <a:solidFill>
                  <a:schemeClr val="dk2"/>
                </a:solidFill>
              </a:defRPr>
            </a:lvl9pPr>
          </a:lstStyle>
          <a:p/>
        </p:txBody>
      </p:sp>
      <p:sp>
        <p:nvSpPr>
          <p:cNvPr id="11" name="Google Shape;11;p47"/>
          <p:cNvSpPr txBox="1"/>
          <p:nvPr>
            <p:ph idx="1" type="subTitle"/>
          </p:nvPr>
        </p:nvSpPr>
        <p:spPr>
          <a:xfrm>
            <a:off x="729595" y="3401500"/>
            <a:ext cx="37878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2" name="Google Shape;12;p4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grpSp>
        <p:nvGrpSpPr>
          <p:cNvPr id="13" name="Google Shape;13;p47"/>
          <p:cNvGrpSpPr/>
          <p:nvPr/>
        </p:nvGrpSpPr>
        <p:grpSpPr>
          <a:xfrm>
            <a:off x="830392" y="1191256"/>
            <a:ext cx="745763" cy="45826"/>
            <a:chOff x="4580561" y="2589004"/>
            <a:chExt cx="1064464" cy="25200"/>
          </a:xfrm>
        </p:grpSpPr>
        <p:sp>
          <p:nvSpPr>
            <p:cNvPr id="14" name="Google Shape;14;p4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4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 name="Google Shape;16;p47"/>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4" name="Shape 94"/>
        <p:cNvGrpSpPr/>
        <p:nvPr/>
      </p:nvGrpSpPr>
      <p:grpSpPr>
        <a:xfrm>
          <a:off x="0" y="0"/>
          <a:ext cx="0" cy="0"/>
          <a:chOff x="0" y="0"/>
          <a:chExt cx="0" cy="0"/>
        </a:xfrm>
      </p:grpSpPr>
      <p:sp>
        <p:nvSpPr>
          <p:cNvPr id="95" name="Google Shape;95;p5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 name="Google Shape;96;p56"/>
          <p:cNvGrpSpPr/>
          <p:nvPr/>
        </p:nvGrpSpPr>
        <p:grpSpPr>
          <a:xfrm>
            <a:off x="830392" y="1191256"/>
            <a:ext cx="745763" cy="45826"/>
            <a:chOff x="4580561" y="2589004"/>
            <a:chExt cx="1064464" cy="25200"/>
          </a:xfrm>
        </p:grpSpPr>
        <p:sp>
          <p:nvSpPr>
            <p:cNvPr id="97" name="Google Shape;97;p5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5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 name="Google Shape;99;p56"/>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p:txBody>
      </p:sp>
      <p:sp>
        <p:nvSpPr>
          <p:cNvPr id="100" name="Google Shape;100;p56"/>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01" name="Google Shape;101;p56"/>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02" name="Google Shape;102;p5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3" name="Shape 103"/>
        <p:cNvGrpSpPr/>
        <p:nvPr/>
      </p:nvGrpSpPr>
      <p:grpSpPr>
        <a:xfrm>
          <a:off x="0" y="0"/>
          <a:ext cx="0" cy="0"/>
          <a:chOff x="0" y="0"/>
          <a:chExt cx="0" cy="0"/>
        </a:xfrm>
      </p:grpSpPr>
      <p:sp>
        <p:nvSpPr>
          <p:cNvPr id="104" name="Google Shape;104;p5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 name="Google Shape;105;p57"/>
          <p:cNvGrpSpPr/>
          <p:nvPr/>
        </p:nvGrpSpPr>
        <p:grpSpPr>
          <a:xfrm>
            <a:off x="830392" y="1191256"/>
            <a:ext cx="745763" cy="45826"/>
            <a:chOff x="4580561" y="2589004"/>
            <a:chExt cx="1064464" cy="25200"/>
          </a:xfrm>
        </p:grpSpPr>
        <p:sp>
          <p:nvSpPr>
            <p:cNvPr id="106" name="Google Shape;106;p5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5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8" name="Google Shape;108;p57"/>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p:txBody>
      </p:sp>
      <p:sp>
        <p:nvSpPr>
          <p:cNvPr id="109" name="Google Shape;109;p5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0" name="Shape 110"/>
        <p:cNvGrpSpPr/>
        <p:nvPr/>
      </p:nvGrpSpPr>
      <p:grpSpPr>
        <a:xfrm>
          <a:off x="0" y="0"/>
          <a:ext cx="0" cy="0"/>
          <a:chOff x="0" y="0"/>
          <a:chExt cx="0" cy="0"/>
        </a:xfrm>
      </p:grpSpPr>
      <p:sp>
        <p:nvSpPr>
          <p:cNvPr id="111" name="Google Shape;111;p5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5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3" name="Shape 113"/>
        <p:cNvGrpSpPr/>
        <p:nvPr/>
      </p:nvGrpSpPr>
      <p:grpSpPr>
        <a:xfrm>
          <a:off x="0" y="0"/>
          <a:ext cx="0" cy="0"/>
          <a:chOff x="0" y="0"/>
          <a:chExt cx="0" cy="0"/>
        </a:xfrm>
      </p:grpSpPr>
      <p:sp>
        <p:nvSpPr>
          <p:cNvPr id="114" name="Google Shape;114;p5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 name="Google Shape;115;p59"/>
          <p:cNvGrpSpPr/>
          <p:nvPr/>
        </p:nvGrpSpPr>
        <p:grpSpPr>
          <a:xfrm>
            <a:off x="830392" y="1191256"/>
            <a:ext cx="745763" cy="45826"/>
            <a:chOff x="4580561" y="2589004"/>
            <a:chExt cx="1064464" cy="25200"/>
          </a:xfrm>
        </p:grpSpPr>
        <p:sp>
          <p:nvSpPr>
            <p:cNvPr id="116" name="Google Shape;116;p5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5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 name="Google Shape;118;p59"/>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p:txBody>
      </p:sp>
      <p:sp>
        <p:nvSpPr>
          <p:cNvPr id="119" name="Google Shape;119;p59"/>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0" name="Google Shape;120;p5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1" name="Shape 121"/>
        <p:cNvGrpSpPr/>
        <p:nvPr/>
      </p:nvGrpSpPr>
      <p:grpSpPr>
        <a:xfrm>
          <a:off x="0" y="0"/>
          <a:ext cx="0" cy="0"/>
          <a:chOff x="0" y="0"/>
          <a:chExt cx="0" cy="0"/>
        </a:xfrm>
      </p:grpSpPr>
      <p:sp>
        <p:nvSpPr>
          <p:cNvPr id="122" name="Google Shape;122;p60"/>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23" name="Google Shape;123;p6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4" name="Shape 124"/>
        <p:cNvGrpSpPr/>
        <p:nvPr/>
      </p:nvGrpSpPr>
      <p:grpSpPr>
        <a:xfrm>
          <a:off x="0" y="0"/>
          <a:ext cx="0" cy="0"/>
          <a:chOff x="0" y="0"/>
          <a:chExt cx="0" cy="0"/>
        </a:xfrm>
      </p:grpSpPr>
      <p:grpSp>
        <p:nvGrpSpPr>
          <p:cNvPr id="125" name="Google Shape;125;p61"/>
          <p:cNvGrpSpPr/>
          <p:nvPr/>
        </p:nvGrpSpPr>
        <p:grpSpPr>
          <a:xfrm>
            <a:off x="830392" y="4169130"/>
            <a:ext cx="745763" cy="45826"/>
            <a:chOff x="4580561" y="2589004"/>
            <a:chExt cx="1064464" cy="25200"/>
          </a:xfrm>
        </p:grpSpPr>
        <p:sp>
          <p:nvSpPr>
            <p:cNvPr id="126" name="Google Shape;126;p6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6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8" name="Google Shape;128;p61"/>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29" name="Google Shape;129;p61"/>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130" name="Google Shape;130;p6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48"/>
          <p:cNvGrpSpPr/>
          <p:nvPr/>
        </p:nvGrpSpPr>
        <p:grpSpPr>
          <a:xfrm>
            <a:off x="830392" y="1191256"/>
            <a:ext cx="745763" cy="45826"/>
            <a:chOff x="4580561" y="2589004"/>
            <a:chExt cx="1064464" cy="25200"/>
          </a:xfrm>
        </p:grpSpPr>
        <p:sp>
          <p:nvSpPr>
            <p:cNvPr id="20" name="Google Shape;20;p4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4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4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p:txBody>
      </p:sp>
      <p:sp>
        <p:nvSpPr>
          <p:cNvPr id="23" name="Google Shape;23;p48"/>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4" name="Google Shape;24;p4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49"/>
          <p:cNvGrpSpPr/>
          <p:nvPr/>
        </p:nvGrpSpPr>
        <p:grpSpPr>
          <a:xfrm>
            <a:off x="830392" y="1191256"/>
            <a:ext cx="745763" cy="45826"/>
            <a:chOff x="4580561" y="2589004"/>
            <a:chExt cx="1064464" cy="25200"/>
          </a:xfrm>
        </p:grpSpPr>
        <p:sp>
          <p:nvSpPr>
            <p:cNvPr id="27" name="Google Shape;27;p4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49"/>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49"/>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p:txBody>
      </p:sp>
      <p:sp>
        <p:nvSpPr>
          <p:cNvPr id="30" name="Google Shape;30;p4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31" name="Shape 31"/>
        <p:cNvGrpSpPr/>
        <p:nvPr/>
      </p:nvGrpSpPr>
      <p:grpSpPr>
        <a:xfrm>
          <a:off x="0" y="0"/>
          <a:ext cx="0" cy="0"/>
          <a:chOff x="0" y="0"/>
          <a:chExt cx="0" cy="0"/>
        </a:xfrm>
      </p:grpSpPr>
      <p:pic>
        <p:nvPicPr>
          <p:cNvPr descr="Side view of hands writing in a notebook at a cafe" id="32" name="Google Shape;32;p50"/>
          <p:cNvPicPr preferRelativeResize="0"/>
          <p:nvPr/>
        </p:nvPicPr>
        <p:blipFill rotWithShape="1">
          <a:blip r:embed="rId2">
            <a:alphaModFix/>
          </a:blip>
          <a:srcRect b="26445" l="9049" r="54351" t="12064"/>
          <a:stretch/>
        </p:blipFill>
        <p:spPr>
          <a:xfrm>
            <a:off x="1" y="-50"/>
            <a:ext cx="4572000" cy="5143501"/>
          </a:xfrm>
          <a:prstGeom prst="rect">
            <a:avLst/>
          </a:prstGeom>
          <a:noFill/>
          <a:ln>
            <a:noFill/>
          </a:ln>
        </p:spPr>
      </p:pic>
      <p:sp>
        <p:nvSpPr>
          <p:cNvPr id="33" name="Google Shape;33;p50"/>
          <p:cNvSpPr/>
          <p:nvPr/>
        </p:nvSpPr>
        <p:spPr>
          <a:xfrm>
            <a:off x="1650" y="0"/>
            <a:ext cx="4568700" cy="5143500"/>
          </a:xfrm>
          <a:prstGeom prst="rect">
            <a:avLst/>
          </a:prstGeom>
          <a:solidFill>
            <a:srgbClr val="178D7D">
              <a:alpha val="6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 name="Google Shape;34;p50"/>
          <p:cNvGrpSpPr/>
          <p:nvPr/>
        </p:nvGrpSpPr>
        <p:grpSpPr>
          <a:xfrm>
            <a:off x="830392" y="1191256"/>
            <a:ext cx="745763" cy="45826"/>
            <a:chOff x="4580561" y="2589004"/>
            <a:chExt cx="1064464" cy="25200"/>
          </a:xfrm>
        </p:grpSpPr>
        <p:sp>
          <p:nvSpPr>
            <p:cNvPr id="35" name="Google Shape;35;p50"/>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50"/>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 name="Google Shape;37;p50"/>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p:txBody>
      </p:sp>
      <p:sp>
        <p:nvSpPr>
          <p:cNvPr id="38" name="Google Shape;38;p50"/>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600"/>
              <a:buNone/>
              <a:defRPr sz="1600">
                <a:solidFill>
                  <a:srgbClr val="FFFFFF"/>
                </a:solidFill>
              </a:defRPr>
            </a:lvl1pPr>
            <a:lvl2pPr lvl="1" algn="l">
              <a:lnSpc>
                <a:spcPct val="100000"/>
              </a:lnSpc>
              <a:spcBef>
                <a:spcPts val="0"/>
              </a:spcBef>
              <a:spcAft>
                <a:spcPts val="0"/>
              </a:spcAft>
              <a:buClr>
                <a:srgbClr val="FFFFFF"/>
              </a:buClr>
              <a:buSzPts val="1600"/>
              <a:buNone/>
              <a:defRPr sz="1600">
                <a:solidFill>
                  <a:srgbClr val="FFFFFF"/>
                </a:solidFill>
              </a:defRPr>
            </a:lvl2pPr>
            <a:lvl3pPr lvl="2" algn="l">
              <a:lnSpc>
                <a:spcPct val="100000"/>
              </a:lnSpc>
              <a:spcBef>
                <a:spcPts val="0"/>
              </a:spcBef>
              <a:spcAft>
                <a:spcPts val="0"/>
              </a:spcAft>
              <a:buClr>
                <a:srgbClr val="FFFFFF"/>
              </a:buClr>
              <a:buSzPts val="1600"/>
              <a:buNone/>
              <a:defRPr sz="1600">
                <a:solidFill>
                  <a:srgbClr val="FFFFFF"/>
                </a:solidFill>
              </a:defRPr>
            </a:lvl3pPr>
            <a:lvl4pPr lvl="3" algn="l">
              <a:lnSpc>
                <a:spcPct val="100000"/>
              </a:lnSpc>
              <a:spcBef>
                <a:spcPts val="0"/>
              </a:spcBef>
              <a:spcAft>
                <a:spcPts val="0"/>
              </a:spcAft>
              <a:buClr>
                <a:srgbClr val="FFFFFF"/>
              </a:buClr>
              <a:buSzPts val="1600"/>
              <a:buNone/>
              <a:defRPr sz="1600">
                <a:solidFill>
                  <a:srgbClr val="FFFFFF"/>
                </a:solidFill>
              </a:defRPr>
            </a:lvl4pPr>
            <a:lvl5pPr lvl="4" algn="l">
              <a:lnSpc>
                <a:spcPct val="100000"/>
              </a:lnSpc>
              <a:spcBef>
                <a:spcPts val="0"/>
              </a:spcBef>
              <a:spcAft>
                <a:spcPts val="0"/>
              </a:spcAft>
              <a:buClr>
                <a:srgbClr val="FFFFFF"/>
              </a:buClr>
              <a:buSzPts val="1600"/>
              <a:buNone/>
              <a:defRPr sz="1600">
                <a:solidFill>
                  <a:srgbClr val="FFFFFF"/>
                </a:solidFill>
              </a:defRPr>
            </a:lvl5pPr>
            <a:lvl6pPr lvl="5" algn="l">
              <a:lnSpc>
                <a:spcPct val="100000"/>
              </a:lnSpc>
              <a:spcBef>
                <a:spcPts val="0"/>
              </a:spcBef>
              <a:spcAft>
                <a:spcPts val="0"/>
              </a:spcAft>
              <a:buClr>
                <a:srgbClr val="FFFFFF"/>
              </a:buClr>
              <a:buSzPts val="1600"/>
              <a:buNone/>
              <a:defRPr sz="1600">
                <a:solidFill>
                  <a:srgbClr val="FFFFFF"/>
                </a:solidFill>
              </a:defRPr>
            </a:lvl6pPr>
            <a:lvl7pPr lvl="6" algn="l">
              <a:lnSpc>
                <a:spcPct val="100000"/>
              </a:lnSpc>
              <a:spcBef>
                <a:spcPts val="0"/>
              </a:spcBef>
              <a:spcAft>
                <a:spcPts val="0"/>
              </a:spcAft>
              <a:buClr>
                <a:srgbClr val="FFFFFF"/>
              </a:buClr>
              <a:buSzPts val="1600"/>
              <a:buNone/>
              <a:defRPr sz="1600">
                <a:solidFill>
                  <a:srgbClr val="FFFFFF"/>
                </a:solidFill>
              </a:defRPr>
            </a:lvl7pPr>
            <a:lvl8pPr lvl="7" algn="l">
              <a:lnSpc>
                <a:spcPct val="100000"/>
              </a:lnSpc>
              <a:spcBef>
                <a:spcPts val="0"/>
              </a:spcBef>
              <a:spcAft>
                <a:spcPts val="0"/>
              </a:spcAft>
              <a:buClr>
                <a:srgbClr val="FFFFFF"/>
              </a:buClr>
              <a:buSzPts val="1600"/>
              <a:buNone/>
              <a:defRPr sz="1600">
                <a:solidFill>
                  <a:srgbClr val="FFFFFF"/>
                </a:solidFill>
              </a:defRPr>
            </a:lvl8pPr>
            <a:lvl9pPr lvl="8" algn="l">
              <a:lnSpc>
                <a:spcPct val="100000"/>
              </a:lnSpc>
              <a:spcBef>
                <a:spcPts val="0"/>
              </a:spcBef>
              <a:spcAft>
                <a:spcPts val="0"/>
              </a:spcAft>
              <a:buClr>
                <a:srgbClr val="FFFFFF"/>
              </a:buClr>
              <a:buSzPts val="1600"/>
              <a:buNone/>
              <a:defRPr sz="1600">
                <a:solidFill>
                  <a:srgbClr val="FFFFFF"/>
                </a:solidFill>
              </a:defRPr>
            </a:lvl9pPr>
          </a:lstStyle>
          <a:p/>
        </p:txBody>
      </p:sp>
      <p:sp>
        <p:nvSpPr>
          <p:cNvPr id="39" name="Google Shape;39;p50"/>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40" name="Google Shape;40;p50"/>
          <p:cNvSpPr txBox="1"/>
          <p:nvPr>
            <p:ph idx="12" type="sldNum"/>
          </p:nvPr>
        </p:nvSpPr>
        <p:spPr>
          <a:xfrm>
            <a:off x="8536300" y="4749850"/>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41" name="Shape 41"/>
        <p:cNvGrpSpPr/>
        <p:nvPr/>
      </p:nvGrpSpPr>
      <p:grpSpPr>
        <a:xfrm>
          <a:off x="0" y="0"/>
          <a:ext cx="0" cy="0"/>
          <a:chOff x="0" y="0"/>
          <a:chExt cx="0" cy="0"/>
        </a:xfrm>
      </p:grpSpPr>
      <p:pic>
        <p:nvPicPr>
          <p:cNvPr id="42" name="Google Shape;42;p51"/>
          <p:cNvPicPr preferRelativeResize="0"/>
          <p:nvPr/>
        </p:nvPicPr>
        <p:blipFill rotWithShape="1">
          <a:blip r:embed="rId2">
            <a:alphaModFix/>
          </a:blip>
          <a:srcRect b="0" l="31882" r="25713" t="8095"/>
          <a:stretch/>
        </p:blipFill>
        <p:spPr>
          <a:xfrm>
            <a:off x="0" y="0"/>
            <a:ext cx="4575250" cy="5143500"/>
          </a:xfrm>
          <a:prstGeom prst="rect">
            <a:avLst/>
          </a:prstGeom>
          <a:noFill/>
          <a:ln>
            <a:noFill/>
          </a:ln>
        </p:spPr>
      </p:pic>
      <p:sp>
        <p:nvSpPr>
          <p:cNvPr id="43" name="Google Shape;43;p51"/>
          <p:cNvSpPr/>
          <p:nvPr/>
        </p:nvSpPr>
        <p:spPr>
          <a:xfrm>
            <a:off x="-75" y="0"/>
            <a:ext cx="4572000" cy="5143500"/>
          </a:xfrm>
          <a:prstGeom prst="rect">
            <a:avLst/>
          </a:prstGeom>
          <a:solidFill>
            <a:srgbClr val="178D7D">
              <a:alpha val="6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 name="Google Shape;44;p51"/>
          <p:cNvGrpSpPr/>
          <p:nvPr/>
        </p:nvGrpSpPr>
        <p:grpSpPr>
          <a:xfrm>
            <a:off x="830392" y="1191256"/>
            <a:ext cx="745763" cy="45826"/>
            <a:chOff x="4580561" y="2589004"/>
            <a:chExt cx="1064464" cy="25200"/>
          </a:xfrm>
        </p:grpSpPr>
        <p:sp>
          <p:nvSpPr>
            <p:cNvPr id="45" name="Google Shape;45;p51"/>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51"/>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 name="Google Shape;47;p51"/>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p:txBody>
      </p:sp>
      <p:sp>
        <p:nvSpPr>
          <p:cNvPr id="48" name="Google Shape;48;p51"/>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600"/>
              <a:buNone/>
              <a:defRPr sz="1600">
                <a:solidFill>
                  <a:srgbClr val="FFFFFF"/>
                </a:solidFill>
              </a:defRPr>
            </a:lvl1pPr>
            <a:lvl2pPr lvl="1" algn="l">
              <a:lnSpc>
                <a:spcPct val="100000"/>
              </a:lnSpc>
              <a:spcBef>
                <a:spcPts val="0"/>
              </a:spcBef>
              <a:spcAft>
                <a:spcPts val="0"/>
              </a:spcAft>
              <a:buClr>
                <a:srgbClr val="FFFFFF"/>
              </a:buClr>
              <a:buSzPts val="1600"/>
              <a:buNone/>
              <a:defRPr sz="1600">
                <a:solidFill>
                  <a:srgbClr val="FFFFFF"/>
                </a:solidFill>
              </a:defRPr>
            </a:lvl2pPr>
            <a:lvl3pPr lvl="2" algn="l">
              <a:lnSpc>
                <a:spcPct val="100000"/>
              </a:lnSpc>
              <a:spcBef>
                <a:spcPts val="0"/>
              </a:spcBef>
              <a:spcAft>
                <a:spcPts val="0"/>
              </a:spcAft>
              <a:buClr>
                <a:srgbClr val="FFFFFF"/>
              </a:buClr>
              <a:buSzPts val="1600"/>
              <a:buNone/>
              <a:defRPr sz="1600">
                <a:solidFill>
                  <a:srgbClr val="FFFFFF"/>
                </a:solidFill>
              </a:defRPr>
            </a:lvl3pPr>
            <a:lvl4pPr lvl="3" algn="l">
              <a:lnSpc>
                <a:spcPct val="100000"/>
              </a:lnSpc>
              <a:spcBef>
                <a:spcPts val="0"/>
              </a:spcBef>
              <a:spcAft>
                <a:spcPts val="0"/>
              </a:spcAft>
              <a:buClr>
                <a:srgbClr val="FFFFFF"/>
              </a:buClr>
              <a:buSzPts val="1600"/>
              <a:buNone/>
              <a:defRPr sz="1600">
                <a:solidFill>
                  <a:srgbClr val="FFFFFF"/>
                </a:solidFill>
              </a:defRPr>
            </a:lvl4pPr>
            <a:lvl5pPr lvl="4" algn="l">
              <a:lnSpc>
                <a:spcPct val="100000"/>
              </a:lnSpc>
              <a:spcBef>
                <a:spcPts val="0"/>
              </a:spcBef>
              <a:spcAft>
                <a:spcPts val="0"/>
              </a:spcAft>
              <a:buClr>
                <a:srgbClr val="FFFFFF"/>
              </a:buClr>
              <a:buSzPts val="1600"/>
              <a:buNone/>
              <a:defRPr sz="1600">
                <a:solidFill>
                  <a:srgbClr val="FFFFFF"/>
                </a:solidFill>
              </a:defRPr>
            </a:lvl5pPr>
            <a:lvl6pPr lvl="5" algn="l">
              <a:lnSpc>
                <a:spcPct val="100000"/>
              </a:lnSpc>
              <a:spcBef>
                <a:spcPts val="0"/>
              </a:spcBef>
              <a:spcAft>
                <a:spcPts val="0"/>
              </a:spcAft>
              <a:buClr>
                <a:srgbClr val="FFFFFF"/>
              </a:buClr>
              <a:buSzPts val="1600"/>
              <a:buNone/>
              <a:defRPr sz="1600">
                <a:solidFill>
                  <a:srgbClr val="FFFFFF"/>
                </a:solidFill>
              </a:defRPr>
            </a:lvl6pPr>
            <a:lvl7pPr lvl="6" algn="l">
              <a:lnSpc>
                <a:spcPct val="100000"/>
              </a:lnSpc>
              <a:spcBef>
                <a:spcPts val="0"/>
              </a:spcBef>
              <a:spcAft>
                <a:spcPts val="0"/>
              </a:spcAft>
              <a:buClr>
                <a:srgbClr val="FFFFFF"/>
              </a:buClr>
              <a:buSzPts val="1600"/>
              <a:buNone/>
              <a:defRPr sz="1600">
                <a:solidFill>
                  <a:srgbClr val="FFFFFF"/>
                </a:solidFill>
              </a:defRPr>
            </a:lvl7pPr>
            <a:lvl8pPr lvl="7" algn="l">
              <a:lnSpc>
                <a:spcPct val="100000"/>
              </a:lnSpc>
              <a:spcBef>
                <a:spcPts val="0"/>
              </a:spcBef>
              <a:spcAft>
                <a:spcPts val="0"/>
              </a:spcAft>
              <a:buClr>
                <a:srgbClr val="FFFFFF"/>
              </a:buClr>
              <a:buSzPts val="1600"/>
              <a:buNone/>
              <a:defRPr sz="1600">
                <a:solidFill>
                  <a:srgbClr val="FFFFFF"/>
                </a:solidFill>
              </a:defRPr>
            </a:lvl8pPr>
            <a:lvl9pPr lvl="8" algn="l">
              <a:lnSpc>
                <a:spcPct val="100000"/>
              </a:lnSpc>
              <a:spcBef>
                <a:spcPts val="0"/>
              </a:spcBef>
              <a:spcAft>
                <a:spcPts val="0"/>
              </a:spcAft>
              <a:buClr>
                <a:srgbClr val="FFFFFF"/>
              </a:buClr>
              <a:buSzPts val="1600"/>
              <a:buNone/>
              <a:defRPr sz="1600">
                <a:solidFill>
                  <a:srgbClr val="FFFFFF"/>
                </a:solidFill>
              </a:defRPr>
            </a:lvl9pPr>
          </a:lstStyle>
          <a:p/>
        </p:txBody>
      </p:sp>
      <p:sp>
        <p:nvSpPr>
          <p:cNvPr id="49" name="Google Shape;49;p51"/>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0" name="Google Shape;50;p5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 name="Shape 51"/>
        <p:cNvGrpSpPr/>
        <p:nvPr/>
      </p:nvGrpSpPr>
      <p:grpSpPr>
        <a:xfrm>
          <a:off x="0" y="0"/>
          <a:ext cx="0" cy="0"/>
          <a:chOff x="0" y="0"/>
          <a:chExt cx="0" cy="0"/>
        </a:xfrm>
      </p:grpSpPr>
      <p:sp>
        <p:nvSpPr>
          <p:cNvPr id="52" name="Google Shape;52;p5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 name="Google Shape;53;p52"/>
          <p:cNvGrpSpPr/>
          <p:nvPr/>
        </p:nvGrpSpPr>
        <p:grpSpPr>
          <a:xfrm>
            <a:off x="830392" y="1191256"/>
            <a:ext cx="745763" cy="45826"/>
            <a:chOff x="4580561" y="2589004"/>
            <a:chExt cx="1064464" cy="25200"/>
          </a:xfrm>
        </p:grpSpPr>
        <p:sp>
          <p:nvSpPr>
            <p:cNvPr id="54" name="Google Shape;54;p5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5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 name="Google Shape;56;p52"/>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p:txBody>
      </p:sp>
      <p:sp>
        <p:nvSpPr>
          <p:cNvPr id="57" name="Google Shape;57;p52"/>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58" name="Google Shape;58;p52"/>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9" name="Google Shape;59;p5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0" name="Shape 60"/>
        <p:cNvGrpSpPr/>
        <p:nvPr/>
      </p:nvGrpSpPr>
      <p:grpSpPr>
        <a:xfrm>
          <a:off x="0" y="0"/>
          <a:ext cx="0" cy="0"/>
          <a:chOff x="0" y="0"/>
          <a:chExt cx="0" cy="0"/>
        </a:xfrm>
      </p:grpSpPr>
      <p:grpSp>
        <p:nvGrpSpPr>
          <p:cNvPr id="61" name="Google Shape;61;p53"/>
          <p:cNvGrpSpPr/>
          <p:nvPr/>
        </p:nvGrpSpPr>
        <p:grpSpPr>
          <a:xfrm>
            <a:off x="830392" y="4169130"/>
            <a:ext cx="745763" cy="45826"/>
            <a:chOff x="4580561" y="2589004"/>
            <a:chExt cx="1064464" cy="25200"/>
          </a:xfrm>
        </p:grpSpPr>
        <p:sp>
          <p:nvSpPr>
            <p:cNvPr id="62" name="Google Shape;62;p5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5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4" name="Google Shape;64;p53"/>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p:txBody>
      </p:sp>
      <p:sp>
        <p:nvSpPr>
          <p:cNvPr id="65" name="Google Shape;65;p5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5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68" name="Shape 68"/>
        <p:cNvGrpSpPr/>
        <p:nvPr/>
      </p:nvGrpSpPr>
      <p:grpSpPr>
        <a:xfrm>
          <a:off x="0" y="0"/>
          <a:ext cx="0" cy="0"/>
          <a:chOff x="0" y="0"/>
          <a:chExt cx="0" cy="0"/>
        </a:xfrm>
      </p:grpSpPr>
      <p:sp>
        <p:nvSpPr>
          <p:cNvPr id="69" name="Google Shape;69;p55"/>
          <p:cNvSpPr txBox="1"/>
          <p:nvPr>
            <p:ph type="ctrTitle"/>
          </p:nvPr>
        </p:nvSpPr>
        <p:spPr>
          <a:xfrm>
            <a:off x="729450" y="1322450"/>
            <a:ext cx="3787800" cy="198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000"/>
              <a:buNone/>
              <a:defRPr sz="4000">
                <a:solidFill>
                  <a:schemeClr val="dk2"/>
                </a:solidFill>
              </a:defRPr>
            </a:lvl1pPr>
            <a:lvl2pPr lvl="1" algn="l">
              <a:lnSpc>
                <a:spcPct val="100000"/>
              </a:lnSpc>
              <a:spcBef>
                <a:spcPts val="0"/>
              </a:spcBef>
              <a:spcAft>
                <a:spcPts val="0"/>
              </a:spcAft>
              <a:buClr>
                <a:schemeClr val="dk2"/>
              </a:buClr>
              <a:buSzPts val="4000"/>
              <a:buNone/>
              <a:defRPr sz="4000">
                <a:solidFill>
                  <a:schemeClr val="dk2"/>
                </a:solidFill>
              </a:defRPr>
            </a:lvl2pPr>
            <a:lvl3pPr lvl="2" algn="l">
              <a:lnSpc>
                <a:spcPct val="100000"/>
              </a:lnSpc>
              <a:spcBef>
                <a:spcPts val="0"/>
              </a:spcBef>
              <a:spcAft>
                <a:spcPts val="0"/>
              </a:spcAft>
              <a:buClr>
                <a:schemeClr val="dk2"/>
              </a:buClr>
              <a:buSzPts val="4000"/>
              <a:buNone/>
              <a:defRPr sz="4000">
                <a:solidFill>
                  <a:schemeClr val="dk2"/>
                </a:solidFill>
              </a:defRPr>
            </a:lvl3pPr>
            <a:lvl4pPr lvl="3" algn="l">
              <a:lnSpc>
                <a:spcPct val="100000"/>
              </a:lnSpc>
              <a:spcBef>
                <a:spcPts val="0"/>
              </a:spcBef>
              <a:spcAft>
                <a:spcPts val="0"/>
              </a:spcAft>
              <a:buClr>
                <a:schemeClr val="dk2"/>
              </a:buClr>
              <a:buSzPts val="4000"/>
              <a:buNone/>
              <a:defRPr sz="4000">
                <a:solidFill>
                  <a:schemeClr val="dk2"/>
                </a:solidFill>
              </a:defRPr>
            </a:lvl4pPr>
            <a:lvl5pPr lvl="4" algn="l">
              <a:lnSpc>
                <a:spcPct val="100000"/>
              </a:lnSpc>
              <a:spcBef>
                <a:spcPts val="0"/>
              </a:spcBef>
              <a:spcAft>
                <a:spcPts val="0"/>
              </a:spcAft>
              <a:buClr>
                <a:schemeClr val="dk2"/>
              </a:buClr>
              <a:buSzPts val="4000"/>
              <a:buNone/>
              <a:defRPr sz="4000">
                <a:solidFill>
                  <a:schemeClr val="dk2"/>
                </a:solidFill>
              </a:defRPr>
            </a:lvl5pPr>
            <a:lvl6pPr lvl="5" algn="l">
              <a:lnSpc>
                <a:spcPct val="100000"/>
              </a:lnSpc>
              <a:spcBef>
                <a:spcPts val="0"/>
              </a:spcBef>
              <a:spcAft>
                <a:spcPts val="0"/>
              </a:spcAft>
              <a:buClr>
                <a:schemeClr val="dk2"/>
              </a:buClr>
              <a:buSzPts val="4000"/>
              <a:buNone/>
              <a:defRPr sz="4000">
                <a:solidFill>
                  <a:schemeClr val="dk2"/>
                </a:solidFill>
              </a:defRPr>
            </a:lvl6pPr>
            <a:lvl7pPr lvl="6" algn="l">
              <a:lnSpc>
                <a:spcPct val="100000"/>
              </a:lnSpc>
              <a:spcBef>
                <a:spcPts val="0"/>
              </a:spcBef>
              <a:spcAft>
                <a:spcPts val="0"/>
              </a:spcAft>
              <a:buClr>
                <a:schemeClr val="dk2"/>
              </a:buClr>
              <a:buSzPts val="4000"/>
              <a:buNone/>
              <a:defRPr sz="4000">
                <a:solidFill>
                  <a:schemeClr val="dk2"/>
                </a:solidFill>
              </a:defRPr>
            </a:lvl7pPr>
            <a:lvl8pPr lvl="7" algn="l">
              <a:lnSpc>
                <a:spcPct val="100000"/>
              </a:lnSpc>
              <a:spcBef>
                <a:spcPts val="0"/>
              </a:spcBef>
              <a:spcAft>
                <a:spcPts val="0"/>
              </a:spcAft>
              <a:buClr>
                <a:schemeClr val="dk2"/>
              </a:buClr>
              <a:buSzPts val="4000"/>
              <a:buNone/>
              <a:defRPr sz="4000">
                <a:solidFill>
                  <a:schemeClr val="dk2"/>
                </a:solidFill>
              </a:defRPr>
            </a:lvl8pPr>
            <a:lvl9pPr lvl="8" algn="l">
              <a:lnSpc>
                <a:spcPct val="100000"/>
              </a:lnSpc>
              <a:spcBef>
                <a:spcPts val="0"/>
              </a:spcBef>
              <a:spcAft>
                <a:spcPts val="0"/>
              </a:spcAft>
              <a:buClr>
                <a:schemeClr val="dk2"/>
              </a:buClr>
              <a:buSzPts val="4000"/>
              <a:buNone/>
              <a:defRPr sz="4000">
                <a:solidFill>
                  <a:schemeClr val="dk2"/>
                </a:solidFill>
              </a:defRPr>
            </a:lvl9pPr>
          </a:lstStyle>
          <a:p/>
        </p:txBody>
      </p:sp>
      <p:sp>
        <p:nvSpPr>
          <p:cNvPr id="70" name="Google Shape;70;p55"/>
          <p:cNvSpPr txBox="1"/>
          <p:nvPr>
            <p:ph idx="1" type="subTitle"/>
          </p:nvPr>
        </p:nvSpPr>
        <p:spPr>
          <a:xfrm>
            <a:off x="729595" y="3401500"/>
            <a:ext cx="37878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1" name="Google Shape;71;p5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grpSp>
        <p:nvGrpSpPr>
          <p:cNvPr id="72" name="Google Shape;72;p55"/>
          <p:cNvGrpSpPr/>
          <p:nvPr/>
        </p:nvGrpSpPr>
        <p:grpSpPr>
          <a:xfrm>
            <a:off x="830392" y="1191256"/>
            <a:ext cx="745763" cy="45826"/>
            <a:chOff x="4580561" y="2589004"/>
            <a:chExt cx="1064464" cy="25200"/>
          </a:xfrm>
        </p:grpSpPr>
        <p:sp>
          <p:nvSpPr>
            <p:cNvPr id="73" name="Google Shape;73;p5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5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 name="Google Shape;75;p55"/>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6" name="Google Shape;76;p55"/>
          <p:cNvGrpSpPr/>
          <p:nvPr/>
        </p:nvGrpSpPr>
        <p:grpSpPr>
          <a:xfrm>
            <a:off x="5063224" y="1313339"/>
            <a:ext cx="3459829" cy="2670551"/>
            <a:chOff x="3553042" y="1657806"/>
            <a:chExt cx="3461100" cy="2671532"/>
          </a:xfrm>
        </p:grpSpPr>
        <p:sp>
          <p:nvSpPr>
            <p:cNvPr id="77" name="Google Shape;77;p55"/>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55"/>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55"/>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5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55"/>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55"/>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55"/>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55"/>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Component Detail" id="85" name="Google Shape;85;p55"/>
          <p:cNvPicPr preferRelativeResize="0"/>
          <p:nvPr/>
        </p:nvPicPr>
        <p:blipFill rotWithShape="1">
          <a:blip r:embed="rId2">
            <a:alphaModFix/>
          </a:blip>
          <a:srcRect b="25075" l="0" r="0" t="0"/>
          <a:stretch/>
        </p:blipFill>
        <p:spPr>
          <a:xfrm>
            <a:off x="5161725" y="1399791"/>
            <a:ext cx="3262825" cy="1833425"/>
          </a:xfrm>
          <a:prstGeom prst="rect">
            <a:avLst/>
          </a:prstGeom>
          <a:noFill/>
          <a:ln>
            <a:noFill/>
          </a:ln>
        </p:spPr>
      </p:pic>
      <p:sp>
        <p:nvSpPr>
          <p:cNvPr id="86" name="Google Shape;86;p55"/>
          <p:cNvSpPr/>
          <p:nvPr/>
        </p:nvSpPr>
        <p:spPr>
          <a:xfrm flipH="1">
            <a:off x="5156196" y="1401826"/>
            <a:ext cx="3268577" cy="1812993"/>
          </a:xfrm>
          <a:prstGeom prst="rtTriangle">
            <a:avLst/>
          </a:prstGeom>
          <a:solidFill>
            <a:srgbClr val="000000">
              <a:alpha val="274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 name="Google Shape;87;p55"/>
          <p:cNvGrpSpPr/>
          <p:nvPr/>
        </p:nvGrpSpPr>
        <p:grpSpPr>
          <a:xfrm>
            <a:off x="7666681" y="2077877"/>
            <a:ext cx="1148179" cy="2282763"/>
            <a:chOff x="7666681" y="2077877"/>
            <a:chExt cx="1148179" cy="2282763"/>
          </a:xfrm>
        </p:grpSpPr>
        <p:grpSp>
          <p:nvGrpSpPr>
            <p:cNvPr id="88" name="Google Shape;88;p55"/>
            <p:cNvGrpSpPr/>
            <p:nvPr/>
          </p:nvGrpSpPr>
          <p:grpSpPr>
            <a:xfrm>
              <a:off x="7666681" y="2077877"/>
              <a:ext cx="1148179" cy="2282763"/>
              <a:chOff x="3983627" y="1676395"/>
              <a:chExt cx="1449538" cy="2881913"/>
            </a:xfrm>
          </p:grpSpPr>
          <p:sp>
            <p:nvSpPr>
              <p:cNvPr id="89" name="Google Shape;89;p55"/>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55"/>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55"/>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Mobile View" id="92" name="Google Shape;92;p55"/>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93" name="Google Shape;93;p55"/>
            <p:cNvSpPr/>
            <p:nvPr/>
          </p:nvSpPr>
          <p:spPr>
            <a:xfrm flipH="1">
              <a:off x="7722342" y="2222973"/>
              <a:ext cx="1037700" cy="1833000"/>
            </a:xfrm>
            <a:prstGeom prst="rtTriangle">
              <a:avLst/>
            </a:prstGeom>
            <a:solidFill>
              <a:srgbClr val="000000">
                <a:alpha val="274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4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4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monkeylearn.com/customer-feedback/" TargetMode="External"/><Relationship Id="rId4" Type="http://schemas.openxmlformats.org/officeDocument/2006/relationships/hyperlink" Target="https://monkeylearn.com/customer-feedback/" TargetMode="External"/><Relationship Id="rId5"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
          <p:cNvPicPr preferRelativeResize="0"/>
          <p:nvPr/>
        </p:nvPicPr>
        <p:blipFill rotWithShape="1">
          <a:blip r:embed="rId3">
            <a:alphaModFix/>
          </a:blip>
          <a:srcRect b="0" l="0" r="3343" t="0"/>
          <a:stretch/>
        </p:blipFill>
        <p:spPr>
          <a:xfrm>
            <a:off x="4606900" y="1399750"/>
            <a:ext cx="4537098" cy="2822399"/>
          </a:xfrm>
          <a:prstGeom prst="rect">
            <a:avLst/>
          </a:prstGeom>
          <a:noFill/>
          <a:ln>
            <a:noFill/>
          </a:ln>
        </p:spPr>
      </p:pic>
      <p:sp>
        <p:nvSpPr>
          <p:cNvPr id="136" name="Google Shape;136;p1"/>
          <p:cNvSpPr txBox="1"/>
          <p:nvPr>
            <p:ph type="ctrTitle"/>
          </p:nvPr>
        </p:nvSpPr>
        <p:spPr>
          <a:xfrm>
            <a:off x="687250" y="1654763"/>
            <a:ext cx="4857900" cy="1446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000"/>
              <a:buNone/>
            </a:pPr>
            <a:r>
              <a:rPr lang="en-US" sz="3400"/>
              <a:t>Review to Feature Mapping</a:t>
            </a:r>
            <a:endParaRPr sz="3400"/>
          </a:p>
          <a:p>
            <a:pPr indent="0" lvl="0" marL="0" rtl="0" algn="l">
              <a:lnSpc>
                <a:spcPct val="100000"/>
              </a:lnSpc>
              <a:spcBef>
                <a:spcPts val="0"/>
              </a:spcBef>
              <a:spcAft>
                <a:spcPts val="0"/>
              </a:spcAft>
              <a:buSzPts val="4000"/>
              <a:buNone/>
            </a:pPr>
            <a:r>
              <a:t/>
            </a:r>
            <a:endParaRPr/>
          </a:p>
        </p:txBody>
      </p:sp>
      <p:sp>
        <p:nvSpPr>
          <p:cNvPr id="137" name="Google Shape;137;p1"/>
          <p:cNvSpPr txBox="1"/>
          <p:nvPr>
            <p:ph idx="1" type="subTitle"/>
          </p:nvPr>
        </p:nvSpPr>
        <p:spPr>
          <a:xfrm>
            <a:off x="687250" y="3591275"/>
            <a:ext cx="3787800" cy="82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600"/>
              <a:buNone/>
            </a:pPr>
            <a:r>
              <a:rPr lang="en-US"/>
              <a:t>Ramya Mamidipaka</a:t>
            </a:r>
            <a:endParaRPr/>
          </a:p>
          <a:p>
            <a:pPr indent="0" lvl="0" marL="0" marR="0" rtl="0" algn="l">
              <a:lnSpc>
                <a:spcPct val="100000"/>
              </a:lnSpc>
              <a:spcBef>
                <a:spcPts val="0"/>
              </a:spcBef>
              <a:spcAft>
                <a:spcPts val="0"/>
              </a:spcAft>
              <a:buSzPts val="1600"/>
              <a:buNone/>
            </a:pPr>
            <a:r>
              <a:rPr lang="en-US"/>
              <a:t>Mansi Rathi</a:t>
            </a:r>
            <a:endParaRPr/>
          </a:p>
          <a:p>
            <a:pPr indent="0" lvl="0" marL="0" marR="0" rtl="0" algn="l">
              <a:lnSpc>
                <a:spcPct val="100000"/>
              </a:lnSpc>
              <a:spcBef>
                <a:spcPts val="0"/>
              </a:spcBef>
              <a:spcAft>
                <a:spcPts val="0"/>
              </a:spcAft>
              <a:buSzPts val="1600"/>
              <a:buNone/>
            </a:pPr>
            <a:r>
              <a:rPr lang="en-US"/>
              <a:t>Moushumi Bhattacharya</a:t>
            </a:r>
            <a:br>
              <a:rPr lang="en-US"/>
            </a:br>
            <a:r>
              <a:rPr lang="en-US"/>
              <a:t>Jaikumar Ambekar</a:t>
            </a:r>
            <a:endParaRPr/>
          </a:p>
        </p:txBody>
      </p:sp>
      <p:sp>
        <p:nvSpPr>
          <p:cNvPr id="138" name="Google Shape;138;p1"/>
          <p:cNvSpPr txBox="1"/>
          <p:nvPr/>
        </p:nvSpPr>
        <p:spPr>
          <a:xfrm>
            <a:off x="687250" y="703475"/>
            <a:ext cx="41646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1" i="0" lang="en-US" sz="1800" u="none" cap="none" strike="noStrike">
                <a:solidFill>
                  <a:schemeClr val="dk2"/>
                </a:solidFill>
                <a:latin typeface="Raleway"/>
                <a:ea typeface="Raleway"/>
                <a:cs typeface="Raleway"/>
                <a:sym typeface="Raleway"/>
              </a:rPr>
              <a:t>NLP Project</a:t>
            </a:r>
            <a:endParaRPr b="0" i="0" sz="500" u="none" cap="none" strike="noStrike">
              <a:solidFill>
                <a:srgbClr val="000000"/>
              </a:solidFill>
              <a:latin typeface="Arial"/>
              <a:ea typeface="Arial"/>
              <a:cs typeface="Arial"/>
              <a:sym typeface="Arial"/>
            </a:endParaRPr>
          </a:p>
        </p:txBody>
      </p:sp>
      <p:sp>
        <p:nvSpPr>
          <p:cNvPr id="139" name="Google Shape;139;p1"/>
          <p:cNvSpPr txBox="1"/>
          <p:nvPr/>
        </p:nvSpPr>
        <p:spPr>
          <a:xfrm>
            <a:off x="687250" y="3285375"/>
            <a:ext cx="3000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2"/>
                </a:solidFill>
                <a:latin typeface="Raleway"/>
                <a:ea typeface="Raleway"/>
                <a:cs typeface="Raleway"/>
                <a:sym typeface="Raleway"/>
              </a:rPr>
              <a:t>TEAM ENIGMA</a:t>
            </a:r>
            <a:endParaRPr b="0" i="0" sz="700" u="none" cap="none" strike="noStrike">
              <a:solidFill>
                <a:srgbClr val="000000"/>
              </a:solidFill>
              <a:latin typeface="Arial"/>
              <a:ea typeface="Arial"/>
              <a:cs typeface="Arial"/>
              <a:sym typeface="Arial"/>
            </a:endParaRPr>
          </a:p>
        </p:txBody>
      </p:sp>
      <p:pic>
        <p:nvPicPr>
          <p:cNvPr id="140" name="Google Shape;140;p1"/>
          <p:cNvPicPr preferRelativeResize="0"/>
          <p:nvPr/>
        </p:nvPicPr>
        <p:blipFill rotWithShape="1">
          <a:blip r:embed="rId4">
            <a:alphaModFix/>
          </a:blip>
          <a:srcRect b="0" l="0" r="0" t="0"/>
          <a:stretch/>
        </p:blipFill>
        <p:spPr>
          <a:xfrm>
            <a:off x="5180375" y="1654775"/>
            <a:ext cx="3428026" cy="18487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0"/>
          <p:cNvSpPr txBox="1"/>
          <p:nvPr>
            <p:ph idx="1" type="body"/>
          </p:nvPr>
        </p:nvSpPr>
        <p:spPr>
          <a:xfrm>
            <a:off x="4572000" y="1430425"/>
            <a:ext cx="3846300" cy="3126600"/>
          </a:xfrm>
          <a:prstGeom prst="rect">
            <a:avLst/>
          </a:prstGeom>
          <a:noFill/>
          <a:ln>
            <a:noFill/>
          </a:ln>
        </p:spPr>
        <p:txBody>
          <a:bodyPr anchorCtr="0" anchor="t" bIns="91425" lIns="91425" spcFirstLastPara="1" rIns="91425" wrap="square" tIns="91425">
            <a:noAutofit/>
          </a:bodyPr>
          <a:lstStyle/>
          <a:p>
            <a:pPr indent="-342900" lvl="0" marL="800100" rtl="0" algn="l">
              <a:lnSpc>
                <a:spcPct val="115000"/>
              </a:lnSpc>
              <a:spcBef>
                <a:spcPts val="0"/>
              </a:spcBef>
              <a:spcAft>
                <a:spcPts val="0"/>
              </a:spcAft>
              <a:buClr>
                <a:schemeClr val="dk2"/>
              </a:buClr>
              <a:buSzPts val="1300"/>
              <a:buAutoNum type="arabicPeriod"/>
            </a:pPr>
            <a:r>
              <a:rPr lang="en-US">
                <a:solidFill>
                  <a:schemeClr val="dk2"/>
                </a:solidFill>
              </a:rPr>
              <a:t>Phone performance works better than the last apple version. </a:t>
            </a:r>
            <a:endParaRPr>
              <a:solidFill>
                <a:schemeClr val="dk2"/>
              </a:solidFill>
            </a:endParaRPr>
          </a:p>
          <a:p>
            <a:pPr indent="-342900" lvl="0" marL="800100" rtl="0" algn="l">
              <a:lnSpc>
                <a:spcPct val="115000"/>
              </a:lnSpc>
              <a:spcBef>
                <a:spcPts val="1600"/>
              </a:spcBef>
              <a:spcAft>
                <a:spcPts val="0"/>
              </a:spcAft>
              <a:buClr>
                <a:schemeClr val="dk2"/>
              </a:buClr>
              <a:buSzPts val="1300"/>
              <a:buAutoNum type="arabicPeriod"/>
            </a:pPr>
            <a:r>
              <a:rPr lang="en-US">
                <a:solidFill>
                  <a:schemeClr val="dk2"/>
                </a:solidFill>
              </a:rPr>
              <a:t>I really liked the camera and the pictures are just amazing</a:t>
            </a:r>
            <a:endParaRPr>
              <a:solidFill>
                <a:schemeClr val="dk2"/>
              </a:solidFill>
            </a:endParaRPr>
          </a:p>
          <a:p>
            <a:pPr indent="-342900" lvl="0" marL="800100" rtl="0" algn="l">
              <a:lnSpc>
                <a:spcPct val="115000"/>
              </a:lnSpc>
              <a:spcBef>
                <a:spcPts val="1600"/>
              </a:spcBef>
              <a:spcAft>
                <a:spcPts val="0"/>
              </a:spcAft>
              <a:buClr>
                <a:schemeClr val="dk2"/>
              </a:buClr>
              <a:buSzPts val="1300"/>
              <a:buAutoNum type="arabicPeriod"/>
            </a:pPr>
            <a:r>
              <a:rPr lang="en-US">
                <a:solidFill>
                  <a:schemeClr val="dk2"/>
                </a:solidFill>
              </a:rPr>
              <a:t>Its been so easy for me to carry on this phone, I don’t need to charge for so long. </a:t>
            </a:r>
            <a:endParaRPr>
              <a:solidFill>
                <a:schemeClr val="dk2"/>
              </a:solidFill>
            </a:endParaRPr>
          </a:p>
          <a:p>
            <a:pPr indent="-342900" lvl="0" marL="800100" rtl="0" algn="l">
              <a:lnSpc>
                <a:spcPct val="115000"/>
              </a:lnSpc>
              <a:spcBef>
                <a:spcPts val="1600"/>
              </a:spcBef>
              <a:spcAft>
                <a:spcPts val="1600"/>
              </a:spcAft>
              <a:buClr>
                <a:schemeClr val="dk2"/>
              </a:buClr>
              <a:buSzPts val="1300"/>
              <a:buAutoNum type="arabicPeriod"/>
            </a:pPr>
            <a:r>
              <a:rPr lang="en-US">
                <a:solidFill>
                  <a:schemeClr val="dk2"/>
                </a:solidFill>
              </a:rPr>
              <a:t>But the 16gb space  is too less for todays phones, I need it more than 32 gb atleast</a:t>
            </a:r>
            <a:endParaRPr>
              <a:solidFill>
                <a:schemeClr val="dk2"/>
              </a:solidFill>
            </a:endParaRPr>
          </a:p>
        </p:txBody>
      </p:sp>
      <p:sp>
        <p:nvSpPr>
          <p:cNvPr id="215" name="Google Shape;215;p10"/>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16" name="Google Shape;216;p10"/>
          <p:cNvSpPr txBox="1"/>
          <p:nvPr/>
        </p:nvSpPr>
        <p:spPr>
          <a:xfrm>
            <a:off x="599846" y="1430428"/>
            <a:ext cx="3760013" cy="2851200"/>
          </a:xfrm>
          <a:prstGeom prst="rect">
            <a:avLst/>
          </a:prstGeom>
          <a:noFill/>
          <a:ln>
            <a:noFill/>
          </a:ln>
        </p:spPr>
        <p:txBody>
          <a:bodyPr anchorCtr="0" anchor="t" bIns="91425" lIns="91425" spcFirstLastPara="1" rIns="91425" wrap="square" tIns="91425">
            <a:noAutofit/>
          </a:bodyPr>
          <a:lstStyle/>
          <a:p>
            <a:pPr indent="0" lvl="0" marL="457200" marR="0" rtl="0" algn="l">
              <a:lnSpc>
                <a:spcPct val="115000"/>
              </a:lnSpc>
              <a:spcBef>
                <a:spcPts val="0"/>
              </a:spcBef>
              <a:spcAft>
                <a:spcPts val="1600"/>
              </a:spcAft>
              <a:buClr>
                <a:schemeClr val="accent1"/>
              </a:buClr>
              <a:buSzPts val="1300"/>
              <a:buFont typeface="Lato"/>
              <a:buNone/>
            </a:pPr>
            <a:r>
              <a:rPr b="1" i="0" lang="en-US" sz="1800" u="none" cap="none" strike="noStrike">
                <a:solidFill>
                  <a:schemeClr val="dk2"/>
                </a:solidFill>
                <a:latin typeface="Lato"/>
                <a:ea typeface="Lato"/>
                <a:cs typeface="Lato"/>
                <a:sym typeface="Lato"/>
              </a:rPr>
              <a:t>2. Cleaning the Text</a:t>
            </a:r>
            <a:endParaRPr>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11"/>
          <p:cNvSpPr txBox="1"/>
          <p:nvPr>
            <p:ph idx="1" type="body"/>
          </p:nvPr>
        </p:nvSpPr>
        <p:spPr>
          <a:xfrm>
            <a:off x="4630522" y="1430428"/>
            <a:ext cx="3569817" cy="3126472"/>
          </a:xfrm>
          <a:prstGeom prst="rect">
            <a:avLst/>
          </a:prstGeom>
          <a:noFill/>
          <a:ln>
            <a:noFill/>
          </a:ln>
        </p:spPr>
        <p:txBody>
          <a:bodyPr anchorCtr="0" anchor="t" bIns="91425" lIns="91425" spcFirstLastPara="1" rIns="91425" wrap="square" tIns="91425">
            <a:noAutofit/>
          </a:bodyPr>
          <a:lstStyle/>
          <a:p>
            <a:pPr indent="-342900" lvl="0" marL="800100" rtl="0" algn="l">
              <a:lnSpc>
                <a:spcPct val="115000"/>
              </a:lnSpc>
              <a:spcBef>
                <a:spcPts val="0"/>
              </a:spcBef>
              <a:spcAft>
                <a:spcPts val="0"/>
              </a:spcAft>
              <a:buClr>
                <a:schemeClr val="dk2"/>
              </a:buClr>
              <a:buSzPts val="1300"/>
              <a:buAutoNum type="arabicPeriod"/>
            </a:pPr>
            <a:r>
              <a:rPr lang="en-US">
                <a:solidFill>
                  <a:schemeClr val="dk2"/>
                </a:solidFill>
              </a:rPr>
              <a:t>Phone performance works better </a:t>
            </a:r>
            <a:r>
              <a:rPr lang="en-US" strike="sngStrike">
                <a:solidFill>
                  <a:schemeClr val="dk2"/>
                </a:solidFill>
              </a:rPr>
              <a:t>than</a:t>
            </a:r>
            <a:r>
              <a:rPr lang="en-US">
                <a:solidFill>
                  <a:schemeClr val="dk2"/>
                </a:solidFill>
              </a:rPr>
              <a:t> </a:t>
            </a:r>
            <a:r>
              <a:rPr lang="en-US" strike="sngStrike">
                <a:solidFill>
                  <a:schemeClr val="dk2"/>
                </a:solidFill>
              </a:rPr>
              <a:t>the</a:t>
            </a:r>
            <a:r>
              <a:rPr lang="en-US">
                <a:solidFill>
                  <a:schemeClr val="dk2"/>
                </a:solidFill>
              </a:rPr>
              <a:t> last apple version.</a:t>
            </a:r>
            <a:endParaRPr>
              <a:solidFill>
                <a:schemeClr val="dk2"/>
              </a:solidFill>
            </a:endParaRPr>
          </a:p>
          <a:p>
            <a:pPr indent="-342900" lvl="0" marL="800100" rtl="0" algn="l">
              <a:lnSpc>
                <a:spcPct val="115000"/>
              </a:lnSpc>
              <a:spcBef>
                <a:spcPts val="1600"/>
              </a:spcBef>
              <a:spcAft>
                <a:spcPts val="0"/>
              </a:spcAft>
              <a:buClr>
                <a:schemeClr val="dk2"/>
              </a:buClr>
              <a:buSzPts val="1300"/>
              <a:buAutoNum type="arabicPeriod"/>
            </a:pPr>
            <a:r>
              <a:rPr lang="en-US" strike="sngStrike">
                <a:solidFill>
                  <a:schemeClr val="dk2"/>
                </a:solidFill>
              </a:rPr>
              <a:t>I</a:t>
            </a:r>
            <a:r>
              <a:rPr lang="en-US">
                <a:solidFill>
                  <a:schemeClr val="dk2"/>
                </a:solidFill>
              </a:rPr>
              <a:t> really </a:t>
            </a:r>
            <a:r>
              <a:rPr lang="en-US" strike="sngStrike">
                <a:solidFill>
                  <a:schemeClr val="dk2"/>
                </a:solidFill>
              </a:rPr>
              <a:t>liked</a:t>
            </a:r>
            <a:r>
              <a:rPr lang="en-US">
                <a:solidFill>
                  <a:schemeClr val="dk2"/>
                </a:solidFill>
              </a:rPr>
              <a:t> </a:t>
            </a:r>
            <a:r>
              <a:rPr lang="en-US" strike="sngStrike">
                <a:solidFill>
                  <a:schemeClr val="dk2"/>
                </a:solidFill>
              </a:rPr>
              <a:t>the</a:t>
            </a:r>
            <a:r>
              <a:rPr lang="en-US">
                <a:solidFill>
                  <a:schemeClr val="dk2"/>
                </a:solidFill>
              </a:rPr>
              <a:t> camera </a:t>
            </a:r>
            <a:r>
              <a:rPr lang="en-US" strike="sngStrike">
                <a:solidFill>
                  <a:schemeClr val="dk2"/>
                </a:solidFill>
              </a:rPr>
              <a:t>and</a:t>
            </a:r>
            <a:r>
              <a:rPr lang="en-US">
                <a:solidFill>
                  <a:schemeClr val="dk2"/>
                </a:solidFill>
              </a:rPr>
              <a:t> </a:t>
            </a:r>
            <a:r>
              <a:rPr lang="en-US" strike="sngStrike">
                <a:solidFill>
                  <a:schemeClr val="dk2"/>
                </a:solidFill>
              </a:rPr>
              <a:t>the</a:t>
            </a:r>
            <a:r>
              <a:rPr lang="en-US">
                <a:solidFill>
                  <a:schemeClr val="dk2"/>
                </a:solidFill>
              </a:rPr>
              <a:t> pictures are just amazing</a:t>
            </a:r>
            <a:endParaRPr>
              <a:solidFill>
                <a:schemeClr val="dk2"/>
              </a:solidFill>
            </a:endParaRPr>
          </a:p>
          <a:p>
            <a:pPr indent="-342900" lvl="0" marL="800100" rtl="0" algn="l">
              <a:lnSpc>
                <a:spcPct val="115000"/>
              </a:lnSpc>
              <a:spcBef>
                <a:spcPts val="1600"/>
              </a:spcBef>
              <a:spcAft>
                <a:spcPts val="0"/>
              </a:spcAft>
              <a:buClr>
                <a:schemeClr val="dk2"/>
              </a:buClr>
              <a:buSzPts val="1300"/>
              <a:buAutoNum type="arabicPeriod"/>
            </a:pPr>
            <a:r>
              <a:rPr lang="en-US" strike="sngStrike">
                <a:solidFill>
                  <a:schemeClr val="dk2"/>
                </a:solidFill>
              </a:rPr>
              <a:t>Its</a:t>
            </a:r>
            <a:r>
              <a:rPr lang="en-US">
                <a:solidFill>
                  <a:schemeClr val="dk2"/>
                </a:solidFill>
              </a:rPr>
              <a:t> </a:t>
            </a:r>
            <a:r>
              <a:rPr lang="en-US" strike="sngStrike">
                <a:solidFill>
                  <a:schemeClr val="dk2"/>
                </a:solidFill>
              </a:rPr>
              <a:t>been</a:t>
            </a:r>
            <a:r>
              <a:rPr lang="en-US">
                <a:solidFill>
                  <a:schemeClr val="dk2"/>
                </a:solidFill>
              </a:rPr>
              <a:t> </a:t>
            </a:r>
            <a:r>
              <a:rPr lang="en-US" strike="sngStrike">
                <a:solidFill>
                  <a:schemeClr val="dk2"/>
                </a:solidFill>
              </a:rPr>
              <a:t>so</a:t>
            </a:r>
            <a:r>
              <a:rPr lang="en-US">
                <a:solidFill>
                  <a:schemeClr val="dk2"/>
                </a:solidFill>
              </a:rPr>
              <a:t> easy </a:t>
            </a:r>
            <a:r>
              <a:rPr lang="en-US" strike="sngStrike">
                <a:solidFill>
                  <a:schemeClr val="dk2"/>
                </a:solidFill>
              </a:rPr>
              <a:t>for</a:t>
            </a:r>
            <a:r>
              <a:rPr lang="en-US">
                <a:solidFill>
                  <a:schemeClr val="dk2"/>
                </a:solidFill>
              </a:rPr>
              <a:t> </a:t>
            </a:r>
            <a:r>
              <a:rPr lang="en-US" strike="sngStrike">
                <a:solidFill>
                  <a:schemeClr val="dk2"/>
                </a:solidFill>
              </a:rPr>
              <a:t>me</a:t>
            </a:r>
            <a:r>
              <a:rPr lang="en-US">
                <a:solidFill>
                  <a:schemeClr val="dk2"/>
                </a:solidFill>
              </a:rPr>
              <a:t> </a:t>
            </a:r>
            <a:r>
              <a:rPr lang="en-US" strike="sngStrike">
                <a:solidFill>
                  <a:schemeClr val="dk2"/>
                </a:solidFill>
              </a:rPr>
              <a:t>to</a:t>
            </a:r>
            <a:r>
              <a:rPr lang="en-US">
                <a:solidFill>
                  <a:schemeClr val="dk2"/>
                </a:solidFill>
              </a:rPr>
              <a:t> carry </a:t>
            </a:r>
            <a:r>
              <a:rPr lang="en-US" strike="sngStrike">
                <a:solidFill>
                  <a:schemeClr val="dk2"/>
                </a:solidFill>
              </a:rPr>
              <a:t>on</a:t>
            </a:r>
            <a:r>
              <a:rPr lang="en-US">
                <a:solidFill>
                  <a:schemeClr val="dk2"/>
                </a:solidFill>
              </a:rPr>
              <a:t> this phone, I don’t need </a:t>
            </a:r>
            <a:r>
              <a:rPr lang="en-US" strike="sngStrike">
                <a:solidFill>
                  <a:schemeClr val="dk2"/>
                </a:solidFill>
              </a:rPr>
              <a:t>to</a:t>
            </a:r>
            <a:r>
              <a:rPr lang="en-US">
                <a:solidFill>
                  <a:schemeClr val="dk2"/>
                </a:solidFill>
              </a:rPr>
              <a:t> charge for so long. </a:t>
            </a:r>
            <a:endParaRPr>
              <a:solidFill>
                <a:schemeClr val="dk2"/>
              </a:solidFill>
            </a:endParaRPr>
          </a:p>
          <a:p>
            <a:pPr indent="-342900" lvl="0" marL="800100" rtl="0" algn="l">
              <a:lnSpc>
                <a:spcPct val="115000"/>
              </a:lnSpc>
              <a:spcBef>
                <a:spcPts val="1600"/>
              </a:spcBef>
              <a:spcAft>
                <a:spcPts val="1600"/>
              </a:spcAft>
              <a:buClr>
                <a:schemeClr val="dk2"/>
              </a:buClr>
              <a:buSzPts val="1300"/>
              <a:buAutoNum type="arabicPeriod"/>
            </a:pPr>
            <a:r>
              <a:rPr lang="en-US" strike="sngStrike">
                <a:solidFill>
                  <a:schemeClr val="dk2"/>
                </a:solidFill>
              </a:rPr>
              <a:t>But</a:t>
            </a:r>
            <a:r>
              <a:rPr lang="en-US">
                <a:solidFill>
                  <a:schemeClr val="dk2"/>
                </a:solidFill>
              </a:rPr>
              <a:t> </a:t>
            </a:r>
            <a:r>
              <a:rPr lang="en-US" strike="sngStrike">
                <a:solidFill>
                  <a:schemeClr val="dk2"/>
                </a:solidFill>
              </a:rPr>
              <a:t>the</a:t>
            </a:r>
            <a:r>
              <a:rPr lang="en-US">
                <a:solidFill>
                  <a:schemeClr val="dk2"/>
                </a:solidFill>
              </a:rPr>
              <a:t> 16gb space </a:t>
            </a:r>
            <a:r>
              <a:rPr lang="en-US" strike="sngStrike">
                <a:solidFill>
                  <a:schemeClr val="dk2"/>
                </a:solidFill>
              </a:rPr>
              <a:t>is</a:t>
            </a:r>
            <a:r>
              <a:rPr lang="en-US">
                <a:solidFill>
                  <a:schemeClr val="dk2"/>
                </a:solidFill>
              </a:rPr>
              <a:t> </a:t>
            </a:r>
            <a:r>
              <a:rPr lang="en-US" strike="sngStrike">
                <a:solidFill>
                  <a:schemeClr val="dk2"/>
                </a:solidFill>
              </a:rPr>
              <a:t>too</a:t>
            </a:r>
            <a:r>
              <a:rPr lang="en-US">
                <a:solidFill>
                  <a:schemeClr val="dk2"/>
                </a:solidFill>
              </a:rPr>
              <a:t> less </a:t>
            </a:r>
            <a:r>
              <a:rPr lang="en-US" strike="sngStrike">
                <a:solidFill>
                  <a:schemeClr val="dk2"/>
                </a:solidFill>
              </a:rPr>
              <a:t>for</a:t>
            </a:r>
            <a:r>
              <a:rPr lang="en-US">
                <a:solidFill>
                  <a:schemeClr val="dk2"/>
                </a:solidFill>
              </a:rPr>
              <a:t> todays phones, I </a:t>
            </a:r>
            <a:r>
              <a:rPr lang="en-US" strike="sngStrike">
                <a:solidFill>
                  <a:schemeClr val="dk2"/>
                </a:solidFill>
              </a:rPr>
              <a:t>need</a:t>
            </a:r>
            <a:r>
              <a:rPr lang="en-US">
                <a:solidFill>
                  <a:schemeClr val="dk2"/>
                </a:solidFill>
              </a:rPr>
              <a:t> it more than 32 gb atleast</a:t>
            </a:r>
            <a:endParaRPr>
              <a:solidFill>
                <a:schemeClr val="dk2"/>
              </a:solidFill>
            </a:endParaRPr>
          </a:p>
        </p:txBody>
      </p:sp>
      <p:sp>
        <p:nvSpPr>
          <p:cNvPr id="222" name="Google Shape;222;p11"/>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23" name="Google Shape;223;p11"/>
          <p:cNvSpPr txBox="1"/>
          <p:nvPr/>
        </p:nvSpPr>
        <p:spPr>
          <a:xfrm>
            <a:off x="599846" y="1430428"/>
            <a:ext cx="3760013"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accent1"/>
              </a:buClr>
              <a:buSzPts val="1300"/>
              <a:buFont typeface="Lato"/>
              <a:buNone/>
            </a:pPr>
            <a:r>
              <a:rPr b="1" i="0" lang="en-US" sz="1800" u="none" cap="none" strike="noStrike">
                <a:solidFill>
                  <a:schemeClr val="dk2"/>
                </a:solidFill>
                <a:latin typeface="Lato"/>
                <a:ea typeface="Lato"/>
                <a:cs typeface="Lato"/>
                <a:sym typeface="Lato"/>
              </a:rPr>
              <a:t>2. Cleaning the Text</a:t>
            </a:r>
            <a:endParaRPr>
              <a:solidFill>
                <a:schemeClr val="dk2"/>
              </a:solidFill>
            </a:endParaRPr>
          </a:p>
        </p:txBody>
      </p:sp>
      <p:pic>
        <p:nvPicPr>
          <p:cNvPr id="224" name="Google Shape;224;p11"/>
          <p:cNvPicPr preferRelativeResize="0"/>
          <p:nvPr/>
        </p:nvPicPr>
        <p:blipFill rotWithShape="1">
          <a:blip r:embed="rId3">
            <a:alphaModFix/>
          </a:blip>
          <a:srcRect b="0" l="0" r="0" t="0"/>
          <a:stretch/>
        </p:blipFill>
        <p:spPr>
          <a:xfrm>
            <a:off x="943661" y="1988675"/>
            <a:ext cx="2872092" cy="2776568"/>
          </a:xfrm>
          <a:prstGeom prst="rect">
            <a:avLst/>
          </a:prstGeom>
          <a:noFill/>
          <a:ln cap="flat" cmpd="sng" w="19050">
            <a:solidFill>
              <a:srgbClr val="333333"/>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2"/>
          <p:cNvSpPr txBox="1"/>
          <p:nvPr>
            <p:ph idx="1" type="body"/>
          </p:nvPr>
        </p:nvSpPr>
        <p:spPr>
          <a:xfrm>
            <a:off x="4630522" y="1430428"/>
            <a:ext cx="3569817" cy="3126472"/>
          </a:xfrm>
          <a:prstGeom prst="rect">
            <a:avLst/>
          </a:prstGeom>
          <a:noFill/>
          <a:ln>
            <a:noFill/>
          </a:ln>
        </p:spPr>
        <p:txBody>
          <a:bodyPr anchorCtr="0" anchor="t" bIns="91425" lIns="91425" spcFirstLastPara="1" rIns="91425" wrap="square" tIns="91425">
            <a:noAutofit/>
          </a:bodyPr>
          <a:lstStyle/>
          <a:p>
            <a:pPr indent="-342900" lvl="0" marL="800100" rtl="0" algn="l">
              <a:lnSpc>
                <a:spcPct val="115000"/>
              </a:lnSpc>
              <a:spcBef>
                <a:spcPts val="0"/>
              </a:spcBef>
              <a:spcAft>
                <a:spcPts val="0"/>
              </a:spcAft>
              <a:buClr>
                <a:schemeClr val="dk2"/>
              </a:buClr>
              <a:buSzPts val="1300"/>
              <a:buAutoNum type="arabicPeriod"/>
            </a:pPr>
            <a:r>
              <a:rPr lang="en-US">
                <a:solidFill>
                  <a:schemeClr val="dk2"/>
                </a:solidFill>
              </a:rPr>
              <a:t>Phone performance works better last apple version</a:t>
            </a:r>
            <a:endParaRPr>
              <a:solidFill>
                <a:schemeClr val="dk2"/>
              </a:solidFill>
            </a:endParaRPr>
          </a:p>
          <a:p>
            <a:pPr indent="-342900" lvl="0" marL="800100" rtl="0" algn="l">
              <a:lnSpc>
                <a:spcPct val="115000"/>
              </a:lnSpc>
              <a:spcBef>
                <a:spcPts val="1600"/>
              </a:spcBef>
              <a:spcAft>
                <a:spcPts val="0"/>
              </a:spcAft>
              <a:buClr>
                <a:schemeClr val="dk2"/>
              </a:buClr>
              <a:buSzPts val="1300"/>
              <a:buAutoNum type="arabicPeriod"/>
            </a:pPr>
            <a:r>
              <a:rPr lang="en-US">
                <a:solidFill>
                  <a:schemeClr val="dk2"/>
                </a:solidFill>
              </a:rPr>
              <a:t>really camera pictures just amazing</a:t>
            </a:r>
            <a:endParaRPr>
              <a:solidFill>
                <a:schemeClr val="dk2"/>
              </a:solidFill>
            </a:endParaRPr>
          </a:p>
          <a:p>
            <a:pPr indent="-342900" lvl="0" marL="800100" rtl="0" algn="l">
              <a:lnSpc>
                <a:spcPct val="115000"/>
              </a:lnSpc>
              <a:spcBef>
                <a:spcPts val="1600"/>
              </a:spcBef>
              <a:spcAft>
                <a:spcPts val="0"/>
              </a:spcAft>
              <a:buClr>
                <a:schemeClr val="dk2"/>
              </a:buClr>
              <a:buSzPts val="1300"/>
              <a:buAutoNum type="arabicPeriod"/>
            </a:pPr>
            <a:r>
              <a:rPr lang="en-US">
                <a:solidFill>
                  <a:schemeClr val="dk2"/>
                </a:solidFill>
              </a:rPr>
              <a:t>easy carry phone need charge long </a:t>
            </a:r>
            <a:endParaRPr>
              <a:solidFill>
                <a:schemeClr val="dk2"/>
              </a:solidFill>
            </a:endParaRPr>
          </a:p>
          <a:p>
            <a:pPr indent="-342900" lvl="0" marL="800100" rtl="0" algn="l">
              <a:lnSpc>
                <a:spcPct val="115000"/>
              </a:lnSpc>
              <a:spcBef>
                <a:spcPts val="1600"/>
              </a:spcBef>
              <a:spcAft>
                <a:spcPts val="1600"/>
              </a:spcAft>
              <a:buClr>
                <a:schemeClr val="dk2"/>
              </a:buClr>
              <a:buSzPts val="1300"/>
              <a:buAutoNum type="arabicPeriod"/>
            </a:pPr>
            <a:r>
              <a:rPr lang="en-US">
                <a:solidFill>
                  <a:schemeClr val="dk2"/>
                </a:solidFill>
              </a:rPr>
              <a:t>less todays phones space more gb atleast</a:t>
            </a:r>
            <a:endParaRPr>
              <a:solidFill>
                <a:schemeClr val="dk2"/>
              </a:solidFill>
            </a:endParaRPr>
          </a:p>
        </p:txBody>
      </p:sp>
      <p:sp>
        <p:nvSpPr>
          <p:cNvPr id="230" name="Google Shape;230;p12"/>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31" name="Google Shape;231;p12"/>
          <p:cNvSpPr txBox="1"/>
          <p:nvPr/>
        </p:nvSpPr>
        <p:spPr>
          <a:xfrm>
            <a:off x="599846" y="1430428"/>
            <a:ext cx="3760013"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accent1"/>
              </a:buClr>
              <a:buSzPts val="1300"/>
              <a:buFont typeface="Lato"/>
              <a:buNone/>
            </a:pPr>
            <a:r>
              <a:rPr b="1" i="0" lang="en-US" sz="1600" u="none" cap="none" strike="noStrike">
                <a:solidFill>
                  <a:schemeClr val="dk2"/>
                </a:solidFill>
                <a:latin typeface="Lato"/>
                <a:ea typeface="Lato"/>
                <a:cs typeface="Lato"/>
                <a:sym typeface="Lato"/>
              </a:rPr>
              <a:t>3. POS Tagging AWS Comprehend</a:t>
            </a:r>
            <a:endParaRPr>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5" name="Shape 235"/>
        <p:cNvGrpSpPr/>
        <p:nvPr/>
      </p:nvGrpSpPr>
      <p:grpSpPr>
        <a:xfrm>
          <a:off x="0" y="0"/>
          <a:ext cx="0" cy="0"/>
          <a:chOff x="0" y="0"/>
          <a:chExt cx="0" cy="0"/>
        </a:xfrm>
      </p:grpSpPr>
      <p:sp>
        <p:nvSpPr>
          <p:cNvPr id="236" name="Google Shape;236;p13"/>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37" name="Google Shape;237;p13"/>
          <p:cNvSpPr txBox="1"/>
          <p:nvPr>
            <p:ph idx="1" type="body"/>
          </p:nvPr>
        </p:nvSpPr>
        <p:spPr>
          <a:xfrm>
            <a:off x="4630522" y="1430428"/>
            <a:ext cx="3569817" cy="3126472"/>
          </a:xfrm>
          <a:prstGeom prst="rect">
            <a:avLst/>
          </a:prstGeom>
          <a:noFill/>
          <a:ln>
            <a:noFill/>
          </a:ln>
        </p:spPr>
        <p:txBody>
          <a:bodyPr anchorCtr="0" anchor="t" bIns="91425" lIns="91425" spcFirstLastPara="1" rIns="91425" wrap="square" tIns="91425">
            <a:noAutofit/>
          </a:bodyPr>
          <a:lstStyle/>
          <a:p>
            <a:pPr indent="-342900" lvl="0" marL="800100" rtl="0" algn="l">
              <a:lnSpc>
                <a:spcPct val="115000"/>
              </a:lnSpc>
              <a:spcBef>
                <a:spcPts val="0"/>
              </a:spcBef>
              <a:spcAft>
                <a:spcPts val="0"/>
              </a:spcAft>
              <a:buClr>
                <a:schemeClr val="dk2"/>
              </a:buClr>
              <a:buSzPts val="1300"/>
              <a:buAutoNum type="arabicPeriod"/>
            </a:pPr>
            <a:r>
              <a:rPr lang="en-US">
                <a:solidFill>
                  <a:schemeClr val="dk2"/>
                </a:solidFill>
                <a:highlight>
                  <a:srgbClr val="FFFF00"/>
                </a:highlight>
              </a:rPr>
              <a:t>Phone</a:t>
            </a:r>
            <a:r>
              <a:rPr lang="en-US">
                <a:solidFill>
                  <a:schemeClr val="dk2"/>
                </a:solidFill>
              </a:rPr>
              <a:t> </a:t>
            </a:r>
            <a:r>
              <a:rPr lang="en-US">
                <a:solidFill>
                  <a:schemeClr val="dk2"/>
                </a:solidFill>
                <a:highlight>
                  <a:srgbClr val="FFFF00"/>
                </a:highlight>
              </a:rPr>
              <a:t>performance</a:t>
            </a:r>
            <a:r>
              <a:rPr lang="en-US">
                <a:solidFill>
                  <a:schemeClr val="dk2"/>
                </a:solidFill>
              </a:rPr>
              <a:t> works better last apple version</a:t>
            </a:r>
            <a:endParaRPr>
              <a:solidFill>
                <a:schemeClr val="dk2"/>
              </a:solidFill>
            </a:endParaRPr>
          </a:p>
          <a:p>
            <a:pPr indent="-342900" lvl="0" marL="800100" rtl="0" algn="l">
              <a:lnSpc>
                <a:spcPct val="115000"/>
              </a:lnSpc>
              <a:spcBef>
                <a:spcPts val="1600"/>
              </a:spcBef>
              <a:spcAft>
                <a:spcPts val="0"/>
              </a:spcAft>
              <a:buClr>
                <a:schemeClr val="dk2"/>
              </a:buClr>
              <a:buSzPts val="1300"/>
              <a:buAutoNum type="arabicPeriod"/>
            </a:pPr>
            <a:r>
              <a:rPr lang="en-US">
                <a:solidFill>
                  <a:schemeClr val="dk2"/>
                </a:solidFill>
              </a:rPr>
              <a:t>really </a:t>
            </a:r>
            <a:r>
              <a:rPr lang="en-US">
                <a:solidFill>
                  <a:schemeClr val="dk2"/>
                </a:solidFill>
                <a:highlight>
                  <a:srgbClr val="FFFF00"/>
                </a:highlight>
              </a:rPr>
              <a:t>camera</a:t>
            </a:r>
            <a:r>
              <a:rPr lang="en-US">
                <a:solidFill>
                  <a:schemeClr val="dk2"/>
                </a:solidFill>
              </a:rPr>
              <a:t> </a:t>
            </a:r>
            <a:r>
              <a:rPr lang="en-US">
                <a:solidFill>
                  <a:schemeClr val="dk2"/>
                </a:solidFill>
                <a:highlight>
                  <a:srgbClr val="FFFF00"/>
                </a:highlight>
              </a:rPr>
              <a:t>pictures</a:t>
            </a:r>
            <a:r>
              <a:rPr lang="en-US">
                <a:solidFill>
                  <a:schemeClr val="dk2"/>
                </a:solidFill>
              </a:rPr>
              <a:t> just amazing</a:t>
            </a:r>
            <a:endParaRPr>
              <a:solidFill>
                <a:schemeClr val="dk2"/>
              </a:solidFill>
            </a:endParaRPr>
          </a:p>
          <a:p>
            <a:pPr indent="-342900" lvl="0" marL="800100" rtl="0" algn="l">
              <a:lnSpc>
                <a:spcPct val="115000"/>
              </a:lnSpc>
              <a:spcBef>
                <a:spcPts val="1600"/>
              </a:spcBef>
              <a:spcAft>
                <a:spcPts val="0"/>
              </a:spcAft>
              <a:buClr>
                <a:schemeClr val="dk2"/>
              </a:buClr>
              <a:buSzPts val="1300"/>
              <a:buAutoNum type="arabicPeriod"/>
            </a:pPr>
            <a:r>
              <a:rPr lang="en-US">
                <a:solidFill>
                  <a:schemeClr val="dk2"/>
                </a:solidFill>
              </a:rPr>
              <a:t>easy carry </a:t>
            </a:r>
            <a:r>
              <a:rPr lang="en-US">
                <a:solidFill>
                  <a:schemeClr val="dk2"/>
                </a:solidFill>
                <a:highlight>
                  <a:srgbClr val="FFFF00"/>
                </a:highlight>
              </a:rPr>
              <a:t>phone</a:t>
            </a:r>
            <a:r>
              <a:rPr lang="en-US">
                <a:solidFill>
                  <a:schemeClr val="dk2"/>
                </a:solidFill>
              </a:rPr>
              <a:t> need </a:t>
            </a:r>
            <a:r>
              <a:rPr lang="en-US">
                <a:solidFill>
                  <a:schemeClr val="dk2"/>
                </a:solidFill>
                <a:highlight>
                  <a:srgbClr val="FFFF00"/>
                </a:highlight>
              </a:rPr>
              <a:t>charge</a:t>
            </a:r>
            <a:r>
              <a:rPr lang="en-US">
                <a:solidFill>
                  <a:schemeClr val="dk2"/>
                </a:solidFill>
              </a:rPr>
              <a:t> long </a:t>
            </a:r>
            <a:endParaRPr>
              <a:solidFill>
                <a:schemeClr val="dk2"/>
              </a:solidFill>
            </a:endParaRPr>
          </a:p>
          <a:p>
            <a:pPr indent="-342900" lvl="0" marL="800100" rtl="0" algn="l">
              <a:lnSpc>
                <a:spcPct val="115000"/>
              </a:lnSpc>
              <a:spcBef>
                <a:spcPts val="1600"/>
              </a:spcBef>
              <a:spcAft>
                <a:spcPts val="1600"/>
              </a:spcAft>
              <a:buClr>
                <a:schemeClr val="dk2"/>
              </a:buClr>
              <a:buSzPts val="1300"/>
              <a:buAutoNum type="arabicPeriod"/>
            </a:pPr>
            <a:r>
              <a:rPr lang="en-US">
                <a:solidFill>
                  <a:schemeClr val="dk2"/>
                </a:solidFill>
              </a:rPr>
              <a:t>16gb less todays </a:t>
            </a:r>
            <a:r>
              <a:rPr lang="en-US">
                <a:solidFill>
                  <a:schemeClr val="dk2"/>
                </a:solidFill>
                <a:highlight>
                  <a:srgbClr val="FFFF00"/>
                </a:highlight>
              </a:rPr>
              <a:t>phones</a:t>
            </a:r>
            <a:r>
              <a:rPr lang="en-US">
                <a:solidFill>
                  <a:schemeClr val="dk2"/>
                </a:solidFill>
              </a:rPr>
              <a:t> </a:t>
            </a:r>
            <a:r>
              <a:rPr lang="en-US">
                <a:solidFill>
                  <a:schemeClr val="dk2"/>
                </a:solidFill>
                <a:highlight>
                  <a:srgbClr val="FFFF00"/>
                </a:highlight>
              </a:rPr>
              <a:t>space</a:t>
            </a:r>
            <a:r>
              <a:rPr lang="en-US">
                <a:solidFill>
                  <a:schemeClr val="dk2"/>
                </a:solidFill>
              </a:rPr>
              <a:t> more 32 </a:t>
            </a:r>
            <a:r>
              <a:rPr lang="en-US">
                <a:solidFill>
                  <a:schemeClr val="dk2"/>
                </a:solidFill>
                <a:highlight>
                  <a:srgbClr val="FFFF00"/>
                </a:highlight>
              </a:rPr>
              <a:t>gb</a:t>
            </a:r>
            <a:r>
              <a:rPr lang="en-US">
                <a:solidFill>
                  <a:schemeClr val="dk2"/>
                </a:solidFill>
              </a:rPr>
              <a:t> atleast</a:t>
            </a:r>
            <a:endParaRPr>
              <a:solidFill>
                <a:schemeClr val="dk2"/>
              </a:solidFill>
            </a:endParaRPr>
          </a:p>
        </p:txBody>
      </p:sp>
      <p:sp>
        <p:nvSpPr>
          <p:cNvPr id="238" name="Google Shape;238;p13"/>
          <p:cNvSpPr txBox="1"/>
          <p:nvPr/>
        </p:nvSpPr>
        <p:spPr>
          <a:xfrm>
            <a:off x="599846" y="1430428"/>
            <a:ext cx="3760013"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accent1"/>
              </a:buClr>
              <a:buSzPts val="1300"/>
              <a:buFont typeface="Lato"/>
              <a:buNone/>
            </a:pPr>
            <a:r>
              <a:rPr b="1" i="0" lang="en-US" sz="1600" u="none" cap="none" strike="noStrike">
                <a:solidFill>
                  <a:schemeClr val="dk2"/>
                </a:solidFill>
                <a:latin typeface="Lato"/>
                <a:ea typeface="Lato"/>
                <a:cs typeface="Lato"/>
                <a:sym typeface="Lato"/>
              </a:rPr>
              <a:t>3. POS Tagging AWS Comprehend</a:t>
            </a:r>
            <a:endParaRPr>
              <a:solidFill>
                <a:schemeClr val="dk2"/>
              </a:solidFill>
            </a:endParaRPr>
          </a:p>
        </p:txBody>
      </p:sp>
      <p:pic>
        <p:nvPicPr>
          <p:cNvPr id="239" name="Google Shape;239;p13"/>
          <p:cNvPicPr preferRelativeResize="0"/>
          <p:nvPr/>
        </p:nvPicPr>
        <p:blipFill rotWithShape="1">
          <a:blip r:embed="rId3">
            <a:alphaModFix/>
          </a:blip>
          <a:srcRect b="0" l="0" r="0" t="0"/>
          <a:stretch/>
        </p:blipFill>
        <p:spPr>
          <a:xfrm>
            <a:off x="482804" y="2296063"/>
            <a:ext cx="4505706" cy="1985565"/>
          </a:xfrm>
          <a:prstGeom prst="rect">
            <a:avLst/>
          </a:prstGeom>
          <a:noFill/>
          <a:ln cap="flat" cmpd="sng" w="19050">
            <a:solidFill>
              <a:srgbClr val="333333"/>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4"/>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45" name="Google Shape;245;p14"/>
          <p:cNvSpPr txBox="1"/>
          <p:nvPr/>
        </p:nvSpPr>
        <p:spPr>
          <a:xfrm>
            <a:off x="599846" y="1430428"/>
            <a:ext cx="3760013"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accent1"/>
              </a:buClr>
              <a:buSzPts val="1300"/>
              <a:buFont typeface="Lato"/>
              <a:buNone/>
            </a:pPr>
            <a:r>
              <a:rPr b="1" i="0" lang="en-US" sz="1600" u="none" cap="none" strike="noStrike">
                <a:solidFill>
                  <a:schemeClr val="dk2"/>
                </a:solidFill>
                <a:latin typeface="Lato"/>
                <a:ea typeface="Lato"/>
                <a:cs typeface="Lato"/>
                <a:sym typeface="Lato"/>
              </a:rPr>
              <a:t>4. Cluster the highlighted Glove word embeddings 300D from all the reviews</a:t>
            </a:r>
            <a:endParaRPr>
              <a:solidFill>
                <a:schemeClr val="dk2"/>
              </a:solidFill>
            </a:endParaRPr>
          </a:p>
        </p:txBody>
      </p:sp>
      <p:pic>
        <p:nvPicPr>
          <p:cNvPr id="246" name="Google Shape;246;p14"/>
          <p:cNvPicPr preferRelativeResize="0"/>
          <p:nvPr/>
        </p:nvPicPr>
        <p:blipFill rotWithShape="1">
          <a:blip r:embed="rId3">
            <a:alphaModFix/>
          </a:blip>
          <a:srcRect b="0" l="0" r="0" t="0"/>
          <a:stretch/>
        </p:blipFill>
        <p:spPr>
          <a:xfrm>
            <a:off x="4359859" y="1714243"/>
            <a:ext cx="4659781" cy="2283570"/>
          </a:xfrm>
          <a:prstGeom prst="rect">
            <a:avLst/>
          </a:prstGeom>
          <a:noFill/>
          <a:ln cap="flat" cmpd="sng" w="19050">
            <a:solidFill>
              <a:srgbClr val="333333"/>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15"/>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52" name="Google Shape;252;p15"/>
          <p:cNvSpPr txBox="1"/>
          <p:nvPr/>
        </p:nvSpPr>
        <p:spPr>
          <a:xfrm>
            <a:off x="599850" y="1430425"/>
            <a:ext cx="3453600"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accent1"/>
              </a:buClr>
              <a:buSzPts val="1300"/>
              <a:buFont typeface="Lato"/>
              <a:buNone/>
            </a:pPr>
            <a:r>
              <a:rPr b="1" i="0" lang="en-US" sz="1600" u="none" cap="none" strike="noStrike">
                <a:solidFill>
                  <a:schemeClr val="dk2"/>
                </a:solidFill>
                <a:latin typeface="Lato"/>
                <a:ea typeface="Lato"/>
                <a:cs typeface="Lato"/>
                <a:sym typeface="Lato"/>
              </a:rPr>
              <a:t>4. Cluster the highlighted Glove word embeddings  300D from all the reviews</a:t>
            </a:r>
            <a:endParaRPr>
              <a:solidFill>
                <a:schemeClr val="dk2"/>
              </a:solidFill>
            </a:endParaRPr>
          </a:p>
          <a:p>
            <a:pPr indent="0" lvl="0" marL="0" marR="0" rtl="0" algn="l">
              <a:lnSpc>
                <a:spcPct val="115000"/>
              </a:lnSpc>
              <a:spcBef>
                <a:spcPts val="1600"/>
              </a:spcBef>
              <a:spcAft>
                <a:spcPts val="0"/>
              </a:spcAft>
              <a:buClr>
                <a:schemeClr val="accent1"/>
              </a:buClr>
              <a:buSzPts val="1300"/>
              <a:buFont typeface="Lato"/>
              <a:buNone/>
            </a:pPr>
            <a:r>
              <a:rPr b="1" i="0" lang="en-US" sz="1100" u="none" cap="none" strike="noStrike">
                <a:solidFill>
                  <a:schemeClr val="accent1"/>
                </a:solidFill>
                <a:latin typeface="Lato"/>
                <a:ea typeface="Lato"/>
                <a:cs typeface="Lato"/>
                <a:sym typeface="Lato"/>
              </a:rPr>
              <a:t>From these clusters upon visual inspection, got the below Features</a:t>
            </a:r>
            <a:endParaRPr/>
          </a:p>
          <a:p>
            <a:pPr indent="0" lvl="0" marL="0" marR="0" rtl="0" algn="l">
              <a:lnSpc>
                <a:spcPct val="115000"/>
              </a:lnSpc>
              <a:spcBef>
                <a:spcPts val="1600"/>
              </a:spcBef>
              <a:spcAft>
                <a:spcPts val="1600"/>
              </a:spcAft>
              <a:buClr>
                <a:schemeClr val="accent1"/>
              </a:buClr>
              <a:buSzPts val="1300"/>
              <a:buFont typeface="Lato"/>
              <a:buNone/>
            </a:pPr>
            <a:r>
              <a:rPr b="1" i="0" lang="en-US" sz="1100" u="none" cap="none" strike="noStrike">
                <a:solidFill>
                  <a:schemeClr val="accent1"/>
                </a:solidFill>
                <a:latin typeface="Lato"/>
                <a:ea typeface="Lato"/>
                <a:cs typeface="Lato"/>
                <a:sym typeface="Lato"/>
              </a:rPr>
              <a:t>Features = ["Performance","Display","Battery","Camera","Design","Storage","Audio","Cost",  "style“, "accessories", ”size", "software"]</a:t>
            </a:r>
            <a:endParaRPr/>
          </a:p>
        </p:txBody>
      </p:sp>
      <p:pic>
        <p:nvPicPr>
          <p:cNvPr id="253" name="Google Shape;253;p15"/>
          <p:cNvPicPr preferRelativeResize="0"/>
          <p:nvPr/>
        </p:nvPicPr>
        <p:blipFill rotWithShape="1">
          <a:blip r:embed="rId3">
            <a:alphaModFix/>
          </a:blip>
          <a:srcRect b="0" l="0" r="0" t="0"/>
          <a:stretch/>
        </p:blipFill>
        <p:spPr>
          <a:xfrm>
            <a:off x="4359859" y="1714243"/>
            <a:ext cx="4659781" cy="2283570"/>
          </a:xfrm>
          <a:prstGeom prst="rect">
            <a:avLst/>
          </a:prstGeom>
          <a:noFill/>
          <a:ln cap="flat" cmpd="sng" w="19050">
            <a:solidFill>
              <a:srgbClr val="333333"/>
            </a:solidFill>
            <a:prstDash val="solid"/>
            <a:round/>
            <a:headEnd len="sm" w="sm" type="none"/>
            <a:tailEnd len="sm" w="sm" type="none"/>
          </a:ln>
        </p:spPr>
      </p:pic>
      <p:sp>
        <p:nvSpPr>
          <p:cNvPr id="254" name="Google Shape;254;p15"/>
          <p:cNvSpPr/>
          <p:nvPr/>
        </p:nvSpPr>
        <p:spPr>
          <a:xfrm>
            <a:off x="6225236" y="1880006"/>
            <a:ext cx="599846" cy="321869"/>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5" name="Google Shape;255;p15"/>
          <p:cNvSpPr/>
          <p:nvPr/>
        </p:nvSpPr>
        <p:spPr>
          <a:xfrm>
            <a:off x="7891882" y="2856028"/>
            <a:ext cx="599846" cy="321869"/>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6" name="Google Shape;256;p15"/>
          <p:cNvSpPr/>
          <p:nvPr/>
        </p:nvSpPr>
        <p:spPr>
          <a:xfrm>
            <a:off x="6525159" y="3337612"/>
            <a:ext cx="599846" cy="321869"/>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57" name="Google Shape;257;p15"/>
          <p:cNvSpPr/>
          <p:nvPr/>
        </p:nvSpPr>
        <p:spPr>
          <a:xfrm>
            <a:off x="5526024" y="2107439"/>
            <a:ext cx="599846" cy="321869"/>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16"/>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63" name="Google Shape;263;p16"/>
          <p:cNvSpPr txBox="1"/>
          <p:nvPr/>
        </p:nvSpPr>
        <p:spPr>
          <a:xfrm>
            <a:off x="599846" y="1430428"/>
            <a:ext cx="3760013"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accent1"/>
              </a:buClr>
              <a:buSzPts val="1300"/>
              <a:buFont typeface="Lato"/>
              <a:buNone/>
            </a:pPr>
            <a:r>
              <a:rPr b="1" lang="en-US" sz="1600">
                <a:solidFill>
                  <a:schemeClr val="dk2"/>
                </a:solidFill>
                <a:latin typeface="Lato"/>
                <a:ea typeface="Lato"/>
                <a:cs typeface="Lato"/>
                <a:sym typeface="Lato"/>
              </a:rPr>
              <a:t>5</a:t>
            </a:r>
            <a:r>
              <a:rPr b="1" i="0" lang="en-US" sz="1600" u="none" cap="none" strike="noStrike">
                <a:solidFill>
                  <a:schemeClr val="dk2"/>
                </a:solidFill>
                <a:latin typeface="Lato"/>
                <a:ea typeface="Lato"/>
                <a:cs typeface="Lato"/>
                <a:sym typeface="Lato"/>
              </a:rPr>
              <a:t>. Bucket the review into the Feature</a:t>
            </a:r>
            <a:endParaRPr>
              <a:solidFill>
                <a:schemeClr val="dk2"/>
              </a:solidFill>
            </a:endParaRPr>
          </a:p>
        </p:txBody>
      </p:sp>
      <p:sp>
        <p:nvSpPr>
          <p:cNvPr id="264" name="Google Shape;264;p16"/>
          <p:cNvSpPr txBox="1"/>
          <p:nvPr/>
        </p:nvSpPr>
        <p:spPr>
          <a:xfrm>
            <a:off x="658370" y="2460798"/>
            <a:ext cx="4656125" cy="307777"/>
          </a:xfrm>
          <a:prstGeom prst="rect">
            <a:avLst/>
          </a:prstGeom>
          <a:noFill/>
          <a:ln>
            <a:noFill/>
          </a:ln>
        </p:spPr>
        <p:txBody>
          <a:bodyPr anchorCtr="0" anchor="t" bIns="45700" lIns="91425" spcFirstLastPara="1" rIns="91425" wrap="square" tIns="45700">
            <a:spAutoFit/>
          </a:bodyPr>
          <a:lstStyle/>
          <a:p>
            <a:pPr indent="0" lvl="0" marL="45720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easy carry </a:t>
            </a:r>
            <a:r>
              <a:rPr b="0" i="0" lang="en-US" sz="1400" u="none" cap="none" strike="noStrike">
                <a:solidFill>
                  <a:srgbClr val="000000"/>
                </a:solidFill>
                <a:highlight>
                  <a:srgbClr val="FFFF00"/>
                </a:highlight>
                <a:latin typeface="Arial"/>
                <a:ea typeface="Arial"/>
                <a:cs typeface="Arial"/>
                <a:sym typeface="Arial"/>
              </a:rPr>
              <a:t>phone</a:t>
            </a:r>
            <a:r>
              <a:rPr b="0" i="0" lang="en-US" sz="1400" u="none" cap="none" strike="noStrike">
                <a:solidFill>
                  <a:srgbClr val="000000"/>
                </a:solidFill>
                <a:latin typeface="Arial"/>
                <a:ea typeface="Arial"/>
                <a:cs typeface="Arial"/>
                <a:sym typeface="Arial"/>
              </a:rPr>
              <a:t> need </a:t>
            </a:r>
            <a:r>
              <a:rPr b="0" i="0" lang="en-US" sz="1400" u="none" cap="none" strike="noStrike">
                <a:solidFill>
                  <a:srgbClr val="000000"/>
                </a:solidFill>
                <a:highlight>
                  <a:srgbClr val="FFFF00"/>
                </a:highlight>
                <a:latin typeface="Arial"/>
                <a:ea typeface="Arial"/>
                <a:cs typeface="Arial"/>
                <a:sym typeface="Arial"/>
              </a:rPr>
              <a:t>charge</a:t>
            </a:r>
            <a:r>
              <a:rPr b="0" i="0" lang="en-US" sz="1400" u="none" cap="none" strike="noStrike">
                <a:solidFill>
                  <a:srgbClr val="000000"/>
                </a:solidFill>
                <a:latin typeface="Arial"/>
                <a:ea typeface="Arial"/>
                <a:cs typeface="Arial"/>
                <a:sym typeface="Arial"/>
              </a:rPr>
              <a:t> long</a:t>
            </a:r>
            <a:r>
              <a:rPr b="0" i="0" lang="en-US" sz="1400" u="none" cap="none" strike="noStrike">
                <a:solidFill>
                  <a:srgbClr val="FF0000"/>
                </a:solidFill>
                <a:latin typeface="Arial"/>
                <a:ea typeface="Arial"/>
                <a:cs typeface="Arial"/>
                <a:sym typeface="Arial"/>
              </a:rPr>
              <a:t> </a:t>
            </a:r>
            <a:endParaRPr/>
          </a:p>
        </p:txBody>
      </p:sp>
      <p:pic>
        <p:nvPicPr>
          <p:cNvPr id="265" name="Google Shape;265;p16"/>
          <p:cNvPicPr preferRelativeResize="0"/>
          <p:nvPr/>
        </p:nvPicPr>
        <p:blipFill rotWithShape="1">
          <a:blip r:embed="rId3">
            <a:alphaModFix/>
          </a:blip>
          <a:srcRect b="0" l="0" r="0" t="0"/>
          <a:stretch/>
        </p:blipFill>
        <p:spPr>
          <a:xfrm>
            <a:off x="599846" y="2923315"/>
            <a:ext cx="5196605" cy="1633586"/>
          </a:xfrm>
          <a:prstGeom prst="rect">
            <a:avLst/>
          </a:prstGeom>
          <a:noFill/>
          <a:ln cap="flat" cmpd="sng" w="19050">
            <a:solidFill>
              <a:srgbClr val="333333"/>
            </a:solidFill>
            <a:prstDash val="solid"/>
            <a:round/>
            <a:headEnd len="sm" w="sm" type="none"/>
            <a:tailEnd len="sm" w="sm" type="none"/>
          </a:ln>
        </p:spPr>
      </p:pic>
      <p:sp>
        <p:nvSpPr>
          <p:cNvPr id="266" name="Google Shape;266;p16"/>
          <p:cNvSpPr txBox="1"/>
          <p:nvPr/>
        </p:nvSpPr>
        <p:spPr>
          <a:xfrm>
            <a:off x="6137453" y="1978245"/>
            <a:ext cx="2518870" cy="728405"/>
          </a:xfrm>
          <a:prstGeom prst="rect">
            <a:avLst/>
          </a:prstGeom>
          <a:noFill/>
          <a:ln>
            <a:noFill/>
          </a:ln>
        </p:spPr>
        <p:txBody>
          <a:bodyPr anchorCtr="0" anchor="t" bIns="45700" lIns="91425" spcFirstLastPara="1" rIns="91425" wrap="square" tIns="45700">
            <a:spAutoFit/>
          </a:bodyPr>
          <a:lstStyle/>
          <a:p>
            <a:pPr indent="0" lvl="0" marL="45720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Word to compare:</a:t>
            </a:r>
            <a:endParaRPr/>
          </a:p>
          <a:p>
            <a:pPr indent="0" lvl="0" marL="457200" marR="0" rtl="0" algn="l">
              <a:lnSpc>
                <a:spcPct val="100000"/>
              </a:lnSpc>
              <a:spcBef>
                <a:spcPts val="1600"/>
              </a:spcBef>
              <a:spcAft>
                <a:spcPts val="0"/>
              </a:spcAft>
              <a:buNone/>
            </a:pPr>
            <a:r>
              <a:rPr b="1" i="0" lang="en-US" sz="1400" u="none" cap="none" strike="noStrike">
                <a:solidFill>
                  <a:srgbClr val="FF0000"/>
                </a:solidFill>
              </a:rPr>
              <a:t>charge</a:t>
            </a:r>
            <a:endParaRPr b="1"/>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17"/>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72" name="Google Shape;272;p17"/>
          <p:cNvSpPr txBox="1"/>
          <p:nvPr/>
        </p:nvSpPr>
        <p:spPr>
          <a:xfrm>
            <a:off x="599846" y="1430428"/>
            <a:ext cx="3760013"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accent1"/>
              </a:buClr>
              <a:buSzPts val="1300"/>
              <a:buFont typeface="Lato"/>
              <a:buNone/>
            </a:pPr>
            <a:r>
              <a:rPr b="1" lang="en-US" sz="1600">
                <a:solidFill>
                  <a:schemeClr val="dk2"/>
                </a:solidFill>
                <a:latin typeface="Lato"/>
                <a:ea typeface="Lato"/>
                <a:cs typeface="Lato"/>
                <a:sym typeface="Lato"/>
              </a:rPr>
              <a:t>5</a:t>
            </a:r>
            <a:r>
              <a:rPr b="1" i="0" lang="en-US" sz="1600" u="none" cap="none" strike="noStrike">
                <a:solidFill>
                  <a:schemeClr val="dk2"/>
                </a:solidFill>
                <a:latin typeface="Lato"/>
                <a:ea typeface="Lato"/>
                <a:cs typeface="Lato"/>
                <a:sym typeface="Lato"/>
              </a:rPr>
              <a:t>. Bucket the review into the Feature</a:t>
            </a:r>
            <a:endParaRPr>
              <a:solidFill>
                <a:schemeClr val="dk2"/>
              </a:solidFill>
            </a:endParaRPr>
          </a:p>
        </p:txBody>
      </p:sp>
      <p:sp>
        <p:nvSpPr>
          <p:cNvPr id="273" name="Google Shape;273;p17"/>
          <p:cNvSpPr txBox="1"/>
          <p:nvPr/>
        </p:nvSpPr>
        <p:spPr>
          <a:xfrm>
            <a:off x="391363" y="2448672"/>
            <a:ext cx="5468112" cy="307777"/>
          </a:xfrm>
          <a:prstGeom prst="rect">
            <a:avLst/>
          </a:prstGeom>
          <a:noFill/>
          <a:ln>
            <a:noFill/>
          </a:ln>
        </p:spPr>
        <p:txBody>
          <a:bodyPr anchorCtr="0" anchor="t" bIns="45700" lIns="91425" spcFirstLastPara="1" rIns="91425" wrap="square" tIns="45700">
            <a:spAutoFit/>
          </a:bodyPr>
          <a:lstStyle/>
          <a:p>
            <a:pPr indent="0" lvl="0" marL="45720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easy carry </a:t>
            </a:r>
            <a:r>
              <a:rPr b="0" i="0" lang="en-US" sz="1400" u="none" cap="none" strike="noStrike">
                <a:solidFill>
                  <a:srgbClr val="000000"/>
                </a:solidFill>
                <a:highlight>
                  <a:srgbClr val="FFFF00"/>
                </a:highlight>
                <a:latin typeface="Arial"/>
                <a:ea typeface="Arial"/>
                <a:cs typeface="Arial"/>
                <a:sym typeface="Arial"/>
              </a:rPr>
              <a:t>phone</a:t>
            </a:r>
            <a:r>
              <a:rPr b="0" i="0" lang="en-US" sz="1400" u="none" cap="none" strike="noStrike">
                <a:solidFill>
                  <a:srgbClr val="000000"/>
                </a:solidFill>
                <a:latin typeface="Arial"/>
                <a:ea typeface="Arial"/>
                <a:cs typeface="Arial"/>
                <a:sym typeface="Arial"/>
              </a:rPr>
              <a:t> need </a:t>
            </a:r>
            <a:r>
              <a:rPr b="0" i="0" lang="en-US" sz="1400" u="none" cap="none" strike="noStrike">
                <a:solidFill>
                  <a:srgbClr val="000000"/>
                </a:solidFill>
                <a:highlight>
                  <a:srgbClr val="FFFF00"/>
                </a:highlight>
                <a:latin typeface="Arial"/>
                <a:ea typeface="Arial"/>
                <a:cs typeface="Arial"/>
                <a:sym typeface="Arial"/>
              </a:rPr>
              <a:t>charge</a:t>
            </a:r>
            <a:r>
              <a:rPr b="0" i="0" lang="en-US" sz="1400" u="none" cap="none" strike="noStrike">
                <a:solidFill>
                  <a:srgbClr val="000000"/>
                </a:solidFill>
                <a:latin typeface="Arial"/>
                <a:ea typeface="Arial"/>
                <a:cs typeface="Arial"/>
                <a:sym typeface="Arial"/>
              </a:rPr>
              <a:t> long</a:t>
            </a:r>
            <a:r>
              <a:rPr b="0" i="0" lang="en-US" sz="1400" u="none" cap="none" strike="noStrike">
                <a:solidFill>
                  <a:srgbClr val="FF0000"/>
                </a:solidFill>
                <a:latin typeface="Arial"/>
                <a:ea typeface="Arial"/>
                <a:cs typeface="Arial"/>
                <a:sym typeface="Arial"/>
              </a:rPr>
              <a:t> </a:t>
            </a:r>
            <a:endParaRPr/>
          </a:p>
        </p:txBody>
      </p:sp>
      <p:sp>
        <p:nvSpPr>
          <p:cNvPr id="274" name="Google Shape;274;p17"/>
          <p:cNvSpPr txBox="1"/>
          <p:nvPr/>
        </p:nvSpPr>
        <p:spPr>
          <a:xfrm>
            <a:off x="4436972" y="1949378"/>
            <a:ext cx="2995575" cy="2831544"/>
          </a:xfrm>
          <a:prstGeom prst="rect">
            <a:avLst/>
          </a:prstGeom>
          <a:noFill/>
          <a:ln>
            <a:noFill/>
          </a:ln>
        </p:spPr>
        <p:txBody>
          <a:bodyPr anchorCtr="0" anchor="t" bIns="45700" lIns="91425" spcFirstLastPara="1" rIns="91425" wrap="square" tIns="45700">
            <a:spAutoFit/>
          </a:bodyPr>
          <a:lstStyle/>
          <a:p>
            <a:pPr indent="0" lvl="0" marL="45720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Performance  0.24</a:t>
            </a:r>
            <a:endParaRPr/>
          </a:p>
          <a:p>
            <a:pPr indent="0" lvl="0" marL="457200" marR="0" rtl="0" algn="l">
              <a:lnSpc>
                <a:spcPct val="100000"/>
              </a:lnSpc>
              <a:spcBef>
                <a:spcPts val="1600"/>
              </a:spcBef>
              <a:spcAft>
                <a:spcPts val="0"/>
              </a:spcAft>
              <a:buNone/>
            </a:pPr>
            <a:r>
              <a:rPr b="1" i="0" lang="en-US" sz="1400" u="none" cap="none" strike="noStrike">
                <a:solidFill>
                  <a:srgbClr val="000000"/>
                </a:solidFill>
                <a:latin typeface="Arial"/>
                <a:ea typeface="Arial"/>
                <a:cs typeface="Arial"/>
                <a:sym typeface="Arial"/>
              </a:rPr>
              <a:t>Display           0.32	</a:t>
            </a:r>
            <a:endParaRPr/>
          </a:p>
          <a:p>
            <a:pPr indent="0" lvl="0" marL="457200" marR="0" rtl="0" algn="l">
              <a:lnSpc>
                <a:spcPct val="100000"/>
              </a:lnSpc>
              <a:spcBef>
                <a:spcPts val="1600"/>
              </a:spcBef>
              <a:spcAft>
                <a:spcPts val="0"/>
              </a:spcAft>
              <a:buNone/>
            </a:pPr>
            <a:r>
              <a:rPr b="1" i="0" lang="en-US" sz="1400" u="none" cap="none" strike="noStrike">
                <a:solidFill>
                  <a:srgbClr val="000000"/>
                </a:solidFill>
                <a:latin typeface="Arial"/>
                <a:ea typeface="Arial"/>
                <a:cs typeface="Arial"/>
                <a:sym typeface="Arial"/>
              </a:rPr>
              <a:t>Battery            0.49</a:t>
            </a:r>
            <a:endParaRPr/>
          </a:p>
          <a:p>
            <a:pPr indent="0" lvl="0" marL="457200" marR="0" rtl="0" algn="l">
              <a:lnSpc>
                <a:spcPct val="100000"/>
              </a:lnSpc>
              <a:spcBef>
                <a:spcPts val="1600"/>
              </a:spcBef>
              <a:spcAft>
                <a:spcPts val="0"/>
              </a:spcAft>
              <a:buNone/>
            </a:pPr>
            <a:r>
              <a:rPr b="1" i="0" lang="en-US" sz="1400" u="none" cap="none" strike="noStrike">
                <a:solidFill>
                  <a:srgbClr val="000000"/>
                </a:solidFill>
                <a:latin typeface="Arial"/>
                <a:ea typeface="Arial"/>
                <a:cs typeface="Arial"/>
                <a:sym typeface="Arial"/>
              </a:rPr>
              <a:t>Camera           0.34</a:t>
            </a:r>
            <a:endParaRPr/>
          </a:p>
          <a:p>
            <a:pPr indent="0" lvl="0" marL="457200" marR="0" rtl="0" algn="l">
              <a:lnSpc>
                <a:spcPct val="100000"/>
              </a:lnSpc>
              <a:spcBef>
                <a:spcPts val="1600"/>
              </a:spcBef>
              <a:spcAft>
                <a:spcPts val="0"/>
              </a:spcAft>
              <a:buNone/>
            </a:pPr>
            <a:r>
              <a:rPr b="1" i="0" lang="en-US" sz="1400" u="none" cap="none" strike="noStrike">
                <a:solidFill>
                  <a:srgbClr val="000000"/>
                </a:solidFill>
                <a:latin typeface="Arial"/>
                <a:ea typeface="Arial"/>
                <a:cs typeface="Arial"/>
                <a:sym typeface="Arial"/>
              </a:rPr>
              <a:t>Design            0.29</a:t>
            </a:r>
            <a:endParaRPr/>
          </a:p>
          <a:p>
            <a:pPr indent="0" lvl="0" marL="457200" marR="0" rtl="0" algn="l">
              <a:lnSpc>
                <a:spcPct val="100000"/>
              </a:lnSpc>
              <a:spcBef>
                <a:spcPts val="1600"/>
              </a:spcBef>
              <a:spcAft>
                <a:spcPts val="0"/>
              </a:spcAft>
              <a:buNone/>
            </a:pPr>
            <a:r>
              <a:rPr b="1" i="0" lang="en-US" sz="1400" u="none" cap="none" strike="noStrike">
                <a:solidFill>
                  <a:srgbClr val="000000"/>
                </a:solidFill>
                <a:latin typeface="Arial"/>
                <a:ea typeface="Arial"/>
                <a:cs typeface="Arial"/>
                <a:sym typeface="Arial"/>
              </a:rPr>
              <a:t>Storage           0.33</a:t>
            </a:r>
            <a:endParaRPr/>
          </a:p>
          <a:p>
            <a:pPr indent="0" lvl="0" marL="457200" marR="0" rtl="0" algn="l">
              <a:lnSpc>
                <a:spcPct val="100000"/>
              </a:lnSpc>
              <a:spcBef>
                <a:spcPts val="1600"/>
              </a:spcBef>
              <a:spcAft>
                <a:spcPts val="0"/>
              </a:spcAft>
              <a:buNone/>
            </a:pPr>
            <a:r>
              <a:rPr b="1" i="0" lang="en-US" sz="1400" u="none" cap="none" strike="noStrike">
                <a:solidFill>
                  <a:srgbClr val="000000"/>
                </a:solidFill>
                <a:latin typeface="Arial"/>
                <a:ea typeface="Arial"/>
                <a:cs typeface="Arial"/>
                <a:sym typeface="Arial"/>
              </a:rPr>
              <a:t>Audio              0.39</a:t>
            </a:r>
            <a:endParaRPr b="0" i="0" sz="1400" u="none" cap="none" strike="noStrike">
              <a:solidFill>
                <a:srgbClr val="FF0000"/>
              </a:solidFill>
              <a:latin typeface="Arial"/>
              <a:ea typeface="Arial"/>
              <a:cs typeface="Arial"/>
              <a:sym typeface="Arial"/>
            </a:endParaRPr>
          </a:p>
        </p:txBody>
      </p:sp>
      <p:sp>
        <p:nvSpPr>
          <p:cNvPr id="275" name="Google Shape;275;p17"/>
          <p:cNvSpPr txBox="1"/>
          <p:nvPr/>
        </p:nvSpPr>
        <p:spPr>
          <a:xfrm>
            <a:off x="2393287" y="3211261"/>
            <a:ext cx="2518870" cy="307777"/>
          </a:xfrm>
          <a:prstGeom prst="rect">
            <a:avLst/>
          </a:prstGeom>
          <a:noFill/>
          <a:ln>
            <a:noFill/>
          </a:ln>
        </p:spPr>
        <p:txBody>
          <a:bodyPr anchorCtr="0" anchor="t" bIns="45700" lIns="91425" spcFirstLastPara="1" rIns="91425" wrap="square" tIns="45700">
            <a:spAutoFit/>
          </a:bodyPr>
          <a:lstStyle/>
          <a:p>
            <a:pPr indent="0" lvl="0" marL="45720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Charge</a:t>
            </a:r>
            <a:endParaRPr/>
          </a:p>
        </p:txBody>
      </p:sp>
      <p:cxnSp>
        <p:nvCxnSpPr>
          <p:cNvPr id="276" name="Google Shape;276;p17"/>
          <p:cNvCxnSpPr/>
          <p:nvPr/>
        </p:nvCxnSpPr>
        <p:spPr>
          <a:xfrm flipH="1" rot="10800000">
            <a:off x="3652722" y="2289659"/>
            <a:ext cx="1146049" cy="1075490"/>
          </a:xfrm>
          <a:prstGeom prst="straightConnector1">
            <a:avLst/>
          </a:prstGeom>
          <a:noFill/>
          <a:ln cap="flat" cmpd="sng" w="9525">
            <a:solidFill>
              <a:srgbClr val="565656"/>
            </a:solidFill>
            <a:prstDash val="solid"/>
            <a:round/>
            <a:headEnd len="sm" w="sm" type="none"/>
            <a:tailEnd len="med" w="med" type="triangle"/>
          </a:ln>
        </p:spPr>
      </p:cxnSp>
      <p:cxnSp>
        <p:nvCxnSpPr>
          <p:cNvPr id="277" name="Google Shape;277;p17"/>
          <p:cNvCxnSpPr/>
          <p:nvPr/>
        </p:nvCxnSpPr>
        <p:spPr>
          <a:xfrm flipH="1" rot="10800000">
            <a:off x="3652722" y="2602561"/>
            <a:ext cx="1146049" cy="762588"/>
          </a:xfrm>
          <a:prstGeom prst="straightConnector1">
            <a:avLst/>
          </a:prstGeom>
          <a:noFill/>
          <a:ln cap="flat" cmpd="sng" w="9525">
            <a:solidFill>
              <a:srgbClr val="565656"/>
            </a:solidFill>
            <a:prstDash val="solid"/>
            <a:round/>
            <a:headEnd len="sm" w="sm" type="none"/>
            <a:tailEnd len="med" w="med" type="triangle"/>
          </a:ln>
        </p:spPr>
      </p:cxnSp>
      <p:cxnSp>
        <p:nvCxnSpPr>
          <p:cNvPr id="278" name="Google Shape;278;p17"/>
          <p:cNvCxnSpPr/>
          <p:nvPr/>
        </p:nvCxnSpPr>
        <p:spPr>
          <a:xfrm flipH="1" rot="10800000">
            <a:off x="3652722" y="2969971"/>
            <a:ext cx="1131421" cy="395179"/>
          </a:xfrm>
          <a:prstGeom prst="straightConnector1">
            <a:avLst/>
          </a:prstGeom>
          <a:noFill/>
          <a:ln cap="flat" cmpd="sng" w="9525">
            <a:solidFill>
              <a:srgbClr val="565656"/>
            </a:solidFill>
            <a:prstDash val="solid"/>
            <a:round/>
            <a:headEnd len="sm" w="sm" type="none"/>
            <a:tailEnd len="med" w="med" type="triangle"/>
          </a:ln>
        </p:spPr>
      </p:cxnSp>
      <p:cxnSp>
        <p:nvCxnSpPr>
          <p:cNvPr id="279" name="Google Shape;279;p17"/>
          <p:cNvCxnSpPr/>
          <p:nvPr/>
        </p:nvCxnSpPr>
        <p:spPr>
          <a:xfrm flipH="1" rot="10800000">
            <a:off x="3652722" y="3350522"/>
            <a:ext cx="1131421" cy="14628"/>
          </a:xfrm>
          <a:prstGeom prst="straightConnector1">
            <a:avLst/>
          </a:prstGeom>
          <a:noFill/>
          <a:ln cap="flat" cmpd="sng" w="9525">
            <a:solidFill>
              <a:srgbClr val="565656"/>
            </a:solidFill>
            <a:prstDash val="solid"/>
            <a:round/>
            <a:headEnd len="sm" w="sm" type="none"/>
            <a:tailEnd len="med" w="med" type="triangle"/>
          </a:ln>
        </p:spPr>
      </p:cxnSp>
      <p:cxnSp>
        <p:nvCxnSpPr>
          <p:cNvPr id="280" name="Google Shape;280;p17"/>
          <p:cNvCxnSpPr/>
          <p:nvPr/>
        </p:nvCxnSpPr>
        <p:spPr>
          <a:xfrm>
            <a:off x="3652722" y="3357836"/>
            <a:ext cx="1146049" cy="402492"/>
          </a:xfrm>
          <a:prstGeom prst="straightConnector1">
            <a:avLst/>
          </a:prstGeom>
          <a:noFill/>
          <a:ln cap="flat" cmpd="sng" w="9525">
            <a:solidFill>
              <a:srgbClr val="565656"/>
            </a:solidFill>
            <a:prstDash val="solid"/>
            <a:round/>
            <a:headEnd len="sm" w="sm" type="none"/>
            <a:tailEnd len="med" w="med" type="triangle"/>
          </a:ln>
        </p:spPr>
      </p:cxnSp>
      <p:cxnSp>
        <p:nvCxnSpPr>
          <p:cNvPr id="281" name="Google Shape;281;p17"/>
          <p:cNvCxnSpPr/>
          <p:nvPr/>
        </p:nvCxnSpPr>
        <p:spPr>
          <a:xfrm>
            <a:off x="3657600" y="3372307"/>
            <a:ext cx="1126543" cy="820420"/>
          </a:xfrm>
          <a:prstGeom prst="straightConnector1">
            <a:avLst/>
          </a:prstGeom>
          <a:noFill/>
          <a:ln cap="flat" cmpd="sng" w="9525">
            <a:solidFill>
              <a:srgbClr val="565656"/>
            </a:solidFill>
            <a:prstDash val="solid"/>
            <a:round/>
            <a:headEnd len="sm" w="sm" type="none"/>
            <a:tailEnd len="med" w="med" type="triangle"/>
          </a:ln>
        </p:spPr>
      </p:cxnSp>
      <p:cxnSp>
        <p:nvCxnSpPr>
          <p:cNvPr id="282" name="Google Shape;282;p17"/>
          <p:cNvCxnSpPr/>
          <p:nvPr/>
        </p:nvCxnSpPr>
        <p:spPr>
          <a:xfrm>
            <a:off x="3652722" y="3372306"/>
            <a:ext cx="1146049" cy="1215600"/>
          </a:xfrm>
          <a:prstGeom prst="straightConnector1">
            <a:avLst/>
          </a:prstGeom>
          <a:noFill/>
          <a:ln cap="flat" cmpd="sng" w="9525">
            <a:solidFill>
              <a:srgbClr val="565656"/>
            </a:solidFill>
            <a:prstDash val="solid"/>
            <a:round/>
            <a:headEnd len="sm" w="sm" type="none"/>
            <a:tailEnd len="med" w="med" type="triangle"/>
          </a:ln>
        </p:spPr>
      </p:cxnSp>
      <p:sp>
        <p:nvSpPr>
          <p:cNvPr id="283" name="Google Shape;283;p17"/>
          <p:cNvSpPr txBox="1"/>
          <p:nvPr/>
        </p:nvSpPr>
        <p:spPr>
          <a:xfrm>
            <a:off x="3698934" y="4010825"/>
            <a:ext cx="1199367" cy="57708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050" u="none" cap="none" strike="noStrike">
                <a:solidFill>
                  <a:srgbClr val="000000"/>
                </a:solidFill>
                <a:latin typeface="Arial"/>
                <a:ea typeface="Arial"/>
                <a:cs typeface="Arial"/>
                <a:sym typeface="Arial"/>
              </a:rPr>
              <a:t>Cosine</a:t>
            </a:r>
            <a:endParaRPr/>
          </a:p>
          <a:p>
            <a:pPr indent="0" lvl="0" marL="0" marR="0" rtl="0" algn="l">
              <a:lnSpc>
                <a:spcPct val="100000"/>
              </a:lnSpc>
              <a:spcBef>
                <a:spcPts val="0"/>
              </a:spcBef>
              <a:spcAft>
                <a:spcPts val="0"/>
              </a:spcAft>
              <a:buNone/>
            </a:pPr>
            <a:r>
              <a:rPr b="0" i="0" lang="en-US" sz="1050" u="none" cap="none" strike="noStrike">
                <a:solidFill>
                  <a:srgbClr val="000000"/>
                </a:solidFill>
                <a:latin typeface="Arial"/>
                <a:ea typeface="Arial"/>
                <a:cs typeface="Arial"/>
                <a:sym typeface="Arial"/>
              </a:rPr>
              <a:t>Similarity</a:t>
            </a:r>
            <a:endParaRPr/>
          </a:p>
          <a:p>
            <a:pPr indent="0" lvl="0" marL="0" marR="0" rtl="0" algn="l">
              <a:lnSpc>
                <a:spcPct val="100000"/>
              </a:lnSpc>
              <a:spcBef>
                <a:spcPts val="0"/>
              </a:spcBef>
              <a:spcAft>
                <a:spcPts val="0"/>
              </a:spcAft>
              <a:buNone/>
            </a:pPr>
            <a:r>
              <a:rPr b="0" i="0" lang="en-US" sz="1050" u="none" cap="none" strike="noStrike">
                <a:solidFill>
                  <a:srgbClr val="000000"/>
                </a:solidFill>
                <a:latin typeface="Arial"/>
                <a:ea typeface="Arial"/>
                <a:cs typeface="Arial"/>
                <a:sym typeface="Arial"/>
              </a:rPr>
              <a:t>with embeddings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8"/>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89" name="Google Shape;289;p18"/>
          <p:cNvSpPr txBox="1"/>
          <p:nvPr/>
        </p:nvSpPr>
        <p:spPr>
          <a:xfrm>
            <a:off x="599846" y="1430428"/>
            <a:ext cx="3760013"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accent1"/>
              </a:buClr>
              <a:buSzPts val="1300"/>
              <a:buFont typeface="Lato"/>
              <a:buNone/>
            </a:pPr>
            <a:r>
              <a:rPr b="1" lang="en-US" sz="1600">
                <a:solidFill>
                  <a:schemeClr val="dk2"/>
                </a:solidFill>
                <a:latin typeface="Lato"/>
                <a:ea typeface="Lato"/>
                <a:cs typeface="Lato"/>
                <a:sym typeface="Lato"/>
              </a:rPr>
              <a:t>5</a:t>
            </a:r>
            <a:r>
              <a:rPr b="1" i="0" lang="en-US" sz="1600" u="none" cap="none" strike="noStrike">
                <a:solidFill>
                  <a:schemeClr val="dk2"/>
                </a:solidFill>
                <a:latin typeface="Lato"/>
                <a:ea typeface="Lato"/>
                <a:cs typeface="Lato"/>
                <a:sym typeface="Lato"/>
              </a:rPr>
              <a:t>. Bucket the review into the Feature</a:t>
            </a:r>
            <a:endParaRPr>
              <a:solidFill>
                <a:schemeClr val="dk2"/>
              </a:solidFill>
            </a:endParaRPr>
          </a:p>
        </p:txBody>
      </p:sp>
      <p:sp>
        <p:nvSpPr>
          <p:cNvPr id="290" name="Google Shape;290;p18"/>
          <p:cNvSpPr txBox="1"/>
          <p:nvPr/>
        </p:nvSpPr>
        <p:spPr>
          <a:xfrm>
            <a:off x="512065" y="2140003"/>
            <a:ext cx="4988966" cy="2534410"/>
          </a:xfrm>
          <a:prstGeom prst="rect">
            <a:avLst/>
          </a:prstGeom>
          <a:noFill/>
          <a:ln>
            <a:noFill/>
          </a:ln>
        </p:spPr>
        <p:txBody>
          <a:bodyPr anchorCtr="0" anchor="t" bIns="91425" lIns="91425" spcFirstLastPara="1" rIns="91425" wrap="square" tIns="91425">
            <a:noAutofit/>
          </a:bodyPr>
          <a:lstStyle/>
          <a:p>
            <a:pPr indent="-260350" lvl="0" marL="800100" marR="0" rtl="0" algn="l">
              <a:lnSpc>
                <a:spcPct val="115000"/>
              </a:lnSpc>
              <a:spcBef>
                <a:spcPts val="0"/>
              </a:spcBef>
              <a:spcAft>
                <a:spcPts val="1600"/>
              </a:spcAft>
              <a:buClr>
                <a:schemeClr val="accent1"/>
              </a:buClr>
              <a:buSzPts val="1300"/>
              <a:buFont typeface="Lato"/>
              <a:buNone/>
            </a:pPr>
            <a:r>
              <a:t/>
            </a:r>
            <a:endParaRPr b="0" i="0" sz="1300" u="none" cap="none" strike="noStrike">
              <a:solidFill>
                <a:schemeClr val="accent1"/>
              </a:solidFill>
              <a:latin typeface="Lato"/>
              <a:ea typeface="Lato"/>
              <a:cs typeface="Lato"/>
              <a:sym typeface="Lato"/>
            </a:endParaRPr>
          </a:p>
        </p:txBody>
      </p:sp>
      <p:graphicFrame>
        <p:nvGraphicFramePr>
          <p:cNvPr id="291" name="Google Shape;291;p18"/>
          <p:cNvGraphicFramePr/>
          <p:nvPr/>
        </p:nvGraphicFramePr>
        <p:xfrm>
          <a:off x="2479852" y="1977188"/>
          <a:ext cx="3000000" cy="3000000"/>
        </p:xfrm>
        <a:graphic>
          <a:graphicData uri="http://schemas.openxmlformats.org/drawingml/2006/table">
            <a:tbl>
              <a:tblPr bandRow="1" firstRow="1">
                <a:noFill/>
                <a:tableStyleId>{DF9134CA-E597-4D05-B007-1AF42E334EE2}</a:tableStyleId>
              </a:tblPr>
              <a:tblGrid>
                <a:gridCol w="2820000"/>
                <a:gridCol w="2820000"/>
              </a:tblGrid>
              <a:tr h="370850">
                <a:tc>
                  <a:txBody>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Review</a:t>
                      </a:r>
                      <a:endParaRPr/>
                    </a:p>
                  </a:txBody>
                  <a:tcPr marT="45725" marB="45725" marR="91450" marL="91450"/>
                </a:tc>
                <a:tc>
                  <a:txBody>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Feature Bucket</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highlight>
                            <a:srgbClr val="FFFF00"/>
                          </a:highlight>
                        </a:rPr>
                        <a:t>Phone</a:t>
                      </a:r>
                      <a:r>
                        <a:rPr lang="en-US" sz="1400" u="none" cap="none" strike="noStrike"/>
                        <a:t> </a:t>
                      </a:r>
                      <a:r>
                        <a:rPr lang="en-US" sz="1400" u="none" cap="none" strike="noStrike">
                          <a:highlight>
                            <a:srgbClr val="FFFF00"/>
                          </a:highlight>
                        </a:rPr>
                        <a:t>performance</a:t>
                      </a:r>
                      <a:r>
                        <a:rPr lang="en-US" sz="1400" u="none" cap="none" strike="noStrike"/>
                        <a:t> works better last apple version</a:t>
                      </a:r>
                      <a:endParaRPr/>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Performance</a:t>
                      </a:r>
                      <a:endParaRPr/>
                    </a:p>
                  </a:txBody>
                  <a:tcPr marT="45725" marB="45725" marR="91450" marL="91450"/>
                </a:tc>
              </a:tr>
              <a:tr h="1778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really </a:t>
                      </a:r>
                      <a:r>
                        <a:rPr lang="en-US" sz="1400" u="none" cap="none" strike="noStrike">
                          <a:highlight>
                            <a:srgbClr val="FFFF00"/>
                          </a:highlight>
                        </a:rPr>
                        <a:t>camera</a:t>
                      </a:r>
                      <a:r>
                        <a:rPr lang="en-US" sz="1400" u="none" cap="none" strike="noStrike"/>
                        <a:t> </a:t>
                      </a:r>
                      <a:r>
                        <a:rPr lang="en-US" sz="1400" u="none" cap="none" strike="noStrike">
                          <a:highlight>
                            <a:srgbClr val="FFFF00"/>
                          </a:highlight>
                        </a:rPr>
                        <a:t>pictures</a:t>
                      </a:r>
                      <a:r>
                        <a:rPr lang="en-US" sz="1400" u="none" cap="none" strike="noStrike"/>
                        <a:t> just amazing</a:t>
                      </a:r>
                      <a:endParaRPr/>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Camera</a:t>
                      </a:r>
                      <a:endParaRPr/>
                    </a:p>
                    <a:p>
                      <a:pPr indent="0" lvl="0" marL="457200" marR="0" rtl="0" algn="l">
                        <a:lnSpc>
                          <a:spcPct val="100000"/>
                        </a:lnSpc>
                        <a:spcBef>
                          <a:spcPts val="160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easy carry </a:t>
                      </a:r>
                      <a:r>
                        <a:rPr lang="en-US" sz="1400" u="none" cap="none" strike="noStrike">
                          <a:highlight>
                            <a:srgbClr val="FFFF00"/>
                          </a:highlight>
                        </a:rPr>
                        <a:t>phone</a:t>
                      </a:r>
                      <a:r>
                        <a:rPr lang="en-US" sz="1400" u="none" cap="none" strike="noStrike"/>
                        <a:t> need </a:t>
                      </a:r>
                      <a:r>
                        <a:rPr lang="en-US" sz="1400" u="none" cap="none" strike="noStrike">
                          <a:highlight>
                            <a:srgbClr val="FFFF00"/>
                          </a:highlight>
                        </a:rPr>
                        <a:t>charge</a:t>
                      </a:r>
                      <a:r>
                        <a:rPr lang="en-US" sz="1400" u="none" cap="none" strike="noStrike"/>
                        <a:t> long</a:t>
                      </a:r>
                      <a:r>
                        <a:rPr lang="en-US" sz="1400" u="none" cap="none" strike="noStrike">
                          <a:solidFill>
                            <a:srgbClr val="FF0000"/>
                          </a:solidFill>
                        </a:rPr>
                        <a:t> </a:t>
                      </a:r>
                      <a:endParaRPr/>
                    </a:p>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Battery</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16gb less todays </a:t>
                      </a:r>
                      <a:r>
                        <a:rPr lang="en-US" sz="1400" u="none" cap="none" strike="noStrike">
                          <a:highlight>
                            <a:srgbClr val="FFFF00"/>
                          </a:highlight>
                        </a:rPr>
                        <a:t>phones</a:t>
                      </a:r>
                      <a:r>
                        <a:rPr lang="en-US" sz="1400" u="none" cap="none" strike="noStrike"/>
                        <a:t> </a:t>
                      </a:r>
                      <a:r>
                        <a:rPr lang="en-US" sz="1400" u="none" cap="none" strike="noStrike">
                          <a:highlight>
                            <a:srgbClr val="FFFF00"/>
                          </a:highlight>
                        </a:rPr>
                        <a:t>space</a:t>
                      </a:r>
                      <a:r>
                        <a:rPr lang="en-US" sz="1400" u="none" cap="none" strike="noStrike"/>
                        <a:t> more 32 </a:t>
                      </a:r>
                      <a:r>
                        <a:rPr lang="en-US" sz="1400" u="none" cap="none" strike="noStrike">
                          <a:highlight>
                            <a:srgbClr val="FFFF00"/>
                          </a:highlight>
                        </a:rPr>
                        <a:t>gb</a:t>
                      </a:r>
                      <a:r>
                        <a:rPr lang="en-US" sz="1400" u="none" cap="none" strike="noStrike"/>
                        <a:t> atleast</a:t>
                      </a:r>
                      <a:endParaRPr sz="1400" u="none" cap="none" strike="noStrike"/>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Storage</a:t>
                      </a:r>
                      <a:endParaRPr/>
                    </a:p>
                  </a:txBody>
                  <a:tcPr marT="45725" marB="45725" marR="91450" marL="91450"/>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19"/>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97" name="Google Shape;297;p19"/>
          <p:cNvSpPr txBox="1"/>
          <p:nvPr/>
        </p:nvSpPr>
        <p:spPr>
          <a:xfrm>
            <a:off x="599846" y="1430428"/>
            <a:ext cx="3760013"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accent1"/>
              </a:buClr>
              <a:buSzPts val="1300"/>
              <a:buFont typeface="Lato"/>
              <a:buNone/>
            </a:pPr>
            <a:r>
              <a:rPr b="1" lang="en-US" sz="1600">
                <a:solidFill>
                  <a:schemeClr val="dk2"/>
                </a:solidFill>
                <a:latin typeface="Lato"/>
                <a:ea typeface="Lato"/>
                <a:cs typeface="Lato"/>
                <a:sym typeface="Lato"/>
              </a:rPr>
              <a:t>6</a:t>
            </a:r>
            <a:r>
              <a:rPr b="1" i="0" lang="en-US" sz="1600" u="none" cap="none" strike="noStrike">
                <a:solidFill>
                  <a:schemeClr val="dk2"/>
                </a:solidFill>
                <a:latin typeface="Lato"/>
                <a:ea typeface="Lato"/>
                <a:cs typeface="Lato"/>
                <a:sym typeface="Lato"/>
              </a:rPr>
              <a:t>. Sentiment Scoring</a:t>
            </a:r>
            <a:endParaRPr>
              <a:solidFill>
                <a:schemeClr val="dk2"/>
              </a:solidFill>
            </a:endParaRPr>
          </a:p>
        </p:txBody>
      </p:sp>
      <p:sp>
        <p:nvSpPr>
          <p:cNvPr id="298" name="Google Shape;298;p19"/>
          <p:cNvSpPr txBox="1"/>
          <p:nvPr/>
        </p:nvSpPr>
        <p:spPr>
          <a:xfrm>
            <a:off x="512065" y="2140003"/>
            <a:ext cx="4988966" cy="2534410"/>
          </a:xfrm>
          <a:prstGeom prst="rect">
            <a:avLst/>
          </a:prstGeom>
          <a:noFill/>
          <a:ln>
            <a:noFill/>
          </a:ln>
        </p:spPr>
        <p:txBody>
          <a:bodyPr anchorCtr="0" anchor="t" bIns="91425" lIns="91425" spcFirstLastPara="1" rIns="91425" wrap="square" tIns="91425">
            <a:noAutofit/>
          </a:bodyPr>
          <a:lstStyle/>
          <a:p>
            <a:pPr indent="-260350" lvl="0" marL="800100" marR="0" rtl="0" algn="l">
              <a:lnSpc>
                <a:spcPct val="115000"/>
              </a:lnSpc>
              <a:spcBef>
                <a:spcPts val="0"/>
              </a:spcBef>
              <a:spcAft>
                <a:spcPts val="1600"/>
              </a:spcAft>
              <a:buClr>
                <a:schemeClr val="accent1"/>
              </a:buClr>
              <a:buSzPts val="1300"/>
              <a:buFont typeface="Lato"/>
              <a:buNone/>
            </a:pPr>
            <a:r>
              <a:t/>
            </a:r>
            <a:endParaRPr b="0" i="0" sz="1300" u="none" cap="none" strike="noStrike">
              <a:solidFill>
                <a:schemeClr val="accent1"/>
              </a:solidFill>
              <a:latin typeface="Lato"/>
              <a:ea typeface="Lato"/>
              <a:cs typeface="Lato"/>
              <a:sym typeface="Lato"/>
            </a:endParaRPr>
          </a:p>
        </p:txBody>
      </p:sp>
      <p:graphicFrame>
        <p:nvGraphicFramePr>
          <p:cNvPr id="299" name="Google Shape;299;p19"/>
          <p:cNvGraphicFramePr/>
          <p:nvPr/>
        </p:nvGraphicFramePr>
        <p:xfrm>
          <a:off x="2479852" y="1977188"/>
          <a:ext cx="3000000" cy="3000000"/>
        </p:xfrm>
        <a:graphic>
          <a:graphicData uri="http://schemas.openxmlformats.org/drawingml/2006/table">
            <a:tbl>
              <a:tblPr bandRow="1" firstRow="1">
                <a:noFill/>
                <a:tableStyleId>{DF9134CA-E597-4D05-B007-1AF42E334EE2}</a:tableStyleId>
              </a:tblPr>
              <a:tblGrid>
                <a:gridCol w="2830975"/>
                <a:gridCol w="1792225"/>
                <a:gridCol w="1258225"/>
              </a:tblGrid>
              <a:tr h="370850">
                <a:tc>
                  <a:txBody>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Review</a:t>
                      </a:r>
                      <a:endParaRPr/>
                    </a:p>
                  </a:txBody>
                  <a:tcPr marT="45725" marB="45725" marR="91450" marL="91450"/>
                </a:tc>
                <a:tc>
                  <a:txBody>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Feature Bucket</a:t>
                      </a:r>
                      <a:endParaRPr/>
                    </a:p>
                  </a:txBody>
                  <a:tcPr marT="45725" marB="45725" marR="91450" marL="91450"/>
                </a:tc>
                <a:tc>
                  <a:txBody>
                    <a:bodyPr/>
                    <a:lstStyle/>
                    <a:p>
                      <a:pPr indent="0" lvl="0" marL="0" marR="0" rtl="0" algn="l">
                        <a:lnSpc>
                          <a:spcPct val="100000"/>
                        </a:lnSpc>
                        <a:spcBef>
                          <a:spcPts val="0"/>
                        </a:spcBef>
                        <a:spcAft>
                          <a:spcPts val="0"/>
                        </a:spcAft>
                        <a:buNone/>
                      </a:pPr>
                      <a:r>
                        <a:rPr lang="en-US"/>
                        <a:t>Sentiment</a:t>
                      </a:r>
                      <a:endParaRPr b="0" i="0" sz="1400" u="none" cap="none" strike="noStrike">
                        <a:solidFill>
                          <a:srgbClr val="000000"/>
                        </a:solidFill>
                        <a:latin typeface="Arial"/>
                        <a:ea typeface="Arial"/>
                        <a:cs typeface="Arial"/>
                        <a:sym typeface="Aria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highlight>
                            <a:srgbClr val="FFFF00"/>
                          </a:highlight>
                        </a:rPr>
                        <a:t>Phone</a:t>
                      </a:r>
                      <a:r>
                        <a:rPr lang="en-US" sz="1400" u="none" cap="none" strike="noStrike"/>
                        <a:t> </a:t>
                      </a:r>
                      <a:r>
                        <a:rPr lang="en-US" sz="1400" u="none" cap="none" strike="noStrike">
                          <a:highlight>
                            <a:srgbClr val="FFFF00"/>
                          </a:highlight>
                        </a:rPr>
                        <a:t>performance</a:t>
                      </a:r>
                      <a:r>
                        <a:rPr lang="en-US" sz="1400" u="none" cap="none" strike="noStrike"/>
                        <a:t> works better last apple version</a:t>
                      </a:r>
                      <a:endParaRPr/>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Performance</a:t>
                      </a:r>
                      <a:endParaRPr/>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lang="en-US"/>
                        <a:t>0.78</a:t>
                      </a:r>
                      <a:endParaRPr b="1" i="0" sz="1400" u="none" cap="none" strike="noStrike">
                        <a:solidFill>
                          <a:srgbClr val="000000"/>
                        </a:solidFill>
                        <a:latin typeface="Arial"/>
                        <a:ea typeface="Arial"/>
                        <a:cs typeface="Arial"/>
                        <a:sym typeface="Arial"/>
                      </a:endParaRPr>
                    </a:p>
                  </a:txBody>
                  <a:tcPr marT="45725" marB="45725" marR="91450" marL="91450"/>
                </a:tc>
              </a:tr>
              <a:tr h="1778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really </a:t>
                      </a:r>
                      <a:r>
                        <a:rPr lang="en-US" sz="1400" u="none" cap="none" strike="noStrike">
                          <a:highlight>
                            <a:srgbClr val="FFFF00"/>
                          </a:highlight>
                        </a:rPr>
                        <a:t>camera</a:t>
                      </a:r>
                      <a:r>
                        <a:rPr lang="en-US" sz="1400" u="none" cap="none" strike="noStrike"/>
                        <a:t> </a:t>
                      </a:r>
                      <a:r>
                        <a:rPr lang="en-US" sz="1400" u="none" cap="none" strike="noStrike">
                          <a:highlight>
                            <a:srgbClr val="FFFF00"/>
                          </a:highlight>
                        </a:rPr>
                        <a:t>pictures</a:t>
                      </a:r>
                      <a:r>
                        <a:rPr lang="en-US" sz="1400" u="none" cap="none" strike="noStrike"/>
                        <a:t> just amazing</a:t>
                      </a:r>
                      <a:endParaRPr/>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Camera</a:t>
                      </a:r>
                      <a:endParaRPr/>
                    </a:p>
                    <a:p>
                      <a:pPr indent="0" lvl="0" marL="457200" marR="0" rtl="0" algn="l">
                        <a:lnSpc>
                          <a:spcPct val="100000"/>
                        </a:lnSpc>
                        <a:spcBef>
                          <a:spcPts val="160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lang="en-US"/>
                        <a:t>0.88</a:t>
                      </a:r>
                      <a:endParaRPr b="1" i="0" sz="1400" u="none" cap="none" strike="noStrike">
                        <a:solidFill>
                          <a:srgbClr val="000000"/>
                        </a:solidFill>
                        <a:latin typeface="Arial"/>
                        <a:ea typeface="Arial"/>
                        <a:cs typeface="Arial"/>
                        <a:sym typeface="Aria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easy carry </a:t>
                      </a:r>
                      <a:r>
                        <a:rPr lang="en-US" sz="1400" u="none" cap="none" strike="noStrike">
                          <a:highlight>
                            <a:srgbClr val="FFFF00"/>
                          </a:highlight>
                        </a:rPr>
                        <a:t>phone</a:t>
                      </a:r>
                      <a:r>
                        <a:rPr lang="en-US" sz="1400" u="none" cap="none" strike="noStrike"/>
                        <a:t> need </a:t>
                      </a:r>
                      <a:r>
                        <a:rPr lang="en-US" sz="1400" u="none" cap="none" strike="noStrike">
                          <a:highlight>
                            <a:srgbClr val="FFFF00"/>
                          </a:highlight>
                        </a:rPr>
                        <a:t>charge</a:t>
                      </a:r>
                      <a:r>
                        <a:rPr lang="en-US" sz="1400" u="none" cap="none" strike="noStrike"/>
                        <a:t> long</a:t>
                      </a:r>
                      <a:r>
                        <a:rPr lang="en-US" sz="1400" u="none" cap="none" strike="noStrike">
                          <a:solidFill>
                            <a:srgbClr val="FF0000"/>
                          </a:solidFill>
                        </a:rPr>
                        <a:t> </a:t>
                      </a:r>
                      <a:endParaRPr/>
                    </a:p>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Battery</a:t>
                      </a:r>
                      <a:endParaRPr/>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lang="en-US"/>
                        <a:t>0.79</a:t>
                      </a:r>
                      <a:endParaRPr b="1" i="0" sz="1400" u="none" cap="none" strike="noStrike">
                        <a:solidFill>
                          <a:srgbClr val="000000"/>
                        </a:solidFill>
                        <a:latin typeface="Arial"/>
                        <a:ea typeface="Arial"/>
                        <a:cs typeface="Arial"/>
                        <a:sym typeface="Aria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16gb less todays </a:t>
                      </a:r>
                      <a:r>
                        <a:rPr lang="en-US" sz="1400" u="none" cap="none" strike="noStrike">
                          <a:highlight>
                            <a:srgbClr val="FFFF00"/>
                          </a:highlight>
                        </a:rPr>
                        <a:t>phones</a:t>
                      </a:r>
                      <a:r>
                        <a:rPr lang="en-US" sz="1400" u="none" cap="none" strike="noStrike"/>
                        <a:t> </a:t>
                      </a:r>
                      <a:r>
                        <a:rPr lang="en-US" sz="1400" u="none" cap="none" strike="noStrike">
                          <a:highlight>
                            <a:srgbClr val="FFFF00"/>
                          </a:highlight>
                        </a:rPr>
                        <a:t>space</a:t>
                      </a:r>
                      <a:r>
                        <a:rPr lang="en-US" sz="1400" u="none" cap="none" strike="noStrike"/>
                        <a:t> more 32 </a:t>
                      </a:r>
                      <a:r>
                        <a:rPr lang="en-US" sz="1400" u="none" cap="none" strike="noStrike">
                          <a:highlight>
                            <a:srgbClr val="FFFF00"/>
                          </a:highlight>
                        </a:rPr>
                        <a:t>gb</a:t>
                      </a:r>
                      <a:r>
                        <a:rPr lang="en-US" sz="1400" u="none" cap="none" strike="noStrike"/>
                        <a:t> atleast</a:t>
                      </a:r>
                      <a:endParaRPr sz="1400" u="none" cap="none" strike="noStrike"/>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Arial"/>
                          <a:ea typeface="Arial"/>
                          <a:cs typeface="Arial"/>
                          <a:sym typeface="Arial"/>
                        </a:rPr>
                        <a:t>Storage</a:t>
                      </a:r>
                      <a:endParaRPr/>
                    </a:p>
                  </a:txBody>
                  <a:tcPr marT="45725" marB="45725" marR="91450" marL="91450"/>
                </a:tc>
                <a:tc>
                  <a:txBody>
                    <a:bodyPr/>
                    <a:lstStyle/>
                    <a:p>
                      <a:pPr indent="0" lvl="0" marL="457200" marR="0" rtl="0" algn="l">
                        <a:lnSpc>
                          <a:spcPct val="100000"/>
                        </a:lnSpc>
                        <a:spcBef>
                          <a:spcPts val="0"/>
                        </a:spcBef>
                        <a:spcAft>
                          <a:spcPts val="0"/>
                        </a:spcAft>
                        <a:buClr>
                          <a:srgbClr val="000000"/>
                        </a:buClr>
                        <a:buSzPts val="1400"/>
                        <a:buFont typeface="Arial"/>
                        <a:buNone/>
                      </a:pPr>
                      <a:r>
                        <a:rPr b="1" lang="en-US"/>
                        <a:t>-0.09</a:t>
                      </a:r>
                      <a:endParaRPr b="1" i="0" sz="1400" u="none" cap="none" strike="noStrike">
                        <a:solidFill>
                          <a:srgbClr val="000000"/>
                        </a:solidFill>
                        <a:latin typeface="Arial"/>
                        <a:ea typeface="Arial"/>
                        <a:cs typeface="Arial"/>
                        <a:sym typeface="Arial"/>
                      </a:endParaRPr>
                    </a:p>
                  </a:txBody>
                  <a:tcPr marT="45725" marB="45725" marR="91450" marL="91450"/>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
          <p:cNvSpPr txBox="1"/>
          <p:nvPr>
            <p:ph type="title"/>
          </p:nvPr>
        </p:nvSpPr>
        <p:spPr>
          <a:xfrm>
            <a:off x="729450" y="6160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AGENDA</a:t>
            </a:r>
            <a:endParaRPr/>
          </a:p>
        </p:txBody>
      </p:sp>
      <p:sp>
        <p:nvSpPr>
          <p:cNvPr id="146" name="Google Shape;146;p2"/>
          <p:cNvSpPr txBox="1"/>
          <p:nvPr>
            <p:ph idx="1" type="body"/>
          </p:nvPr>
        </p:nvSpPr>
        <p:spPr>
          <a:xfrm>
            <a:off x="729450" y="1604900"/>
            <a:ext cx="7688700" cy="2896200"/>
          </a:xfrm>
          <a:prstGeom prst="rect">
            <a:avLst/>
          </a:prstGeom>
          <a:noFill/>
          <a:ln>
            <a:noFill/>
          </a:ln>
        </p:spPr>
        <p:txBody>
          <a:bodyPr anchorCtr="0" anchor="t" bIns="91425" lIns="91425" spcFirstLastPara="1" rIns="91425" wrap="square" tIns="91425">
            <a:noAutofit/>
          </a:bodyPr>
          <a:lstStyle/>
          <a:p>
            <a:pPr indent="-323850" lvl="0" marL="457200" rtl="0" algn="l">
              <a:lnSpc>
                <a:spcPct val="100000"/>
              </a:lnSpc>
              <a:spcBef>
                <a:spcPts val="0"/>
              </a:spcBef>
              <a:spcAft>
                <a:spcPts val="0"/>
              </a:spcAft>
              <a:buClr>
                <a:schemeClr val="dk2"/>
              </a:buClr>
              <a:buSzPts val="1500"/>
              <a:buChar char="●"/>
            </a:pPr>
            <a:r>
              <a:rPr b="1" lang="en-US" sz="1500">
                <a:solidFill>
                  <a:schemeClr val="dk2"/>
                </a:solidFill>
              </a:rPr>
              <a:t>Problem Statement</a:t>
            </a:r>
            <a:endParaRPr b="1" sz="1500">
              <a:solidFill>
                <a:schemeClr val="dk2"/>
              </a:solidFill>
            </a:endParaRPr>
          </a:p>
          <a:p>
            <a:pPr indent="-323850" lvl="0" marL="457200" rtl="0" algn="l">
              <a:lnSpc>
                <a:spcPct val="100000"/>
              </a:lnSpc>
              <a:spcBef>
                <a:spcPts val="1000"/>
              </a:spcBef>
              <a:spcAft>
                <a:spcPts val="0"/>
              </a:spcAft>
              <a:buClr>
                <a:schemeClr val="dk2"/>
              </a:buClr>
              <a:buSzPts val="1500"/>
              <a:buChar char="●"/>
            </a:pPr>
            <a:r>
              <a:rPr b="1" lang="en-US" sz="1500">
                <a:solidFill>
                  <a:schemeClr val="dk2"/>
                </a:solidFill>
              </a:rPr>
              <a:t>Proposed Solution</a:t>
            </a:r>
            <a:endParaRPr b="1" sz="1500">
              <a:solidFill>
                <a:schemeClr val="dk2"/>
              </a:solidFill>
            </a:endParaRPr>
          </a:p>
          <a:p>
            <a:pPr indent="-323850" lvl="0" marL="457200" rtl="0" algn="l">
              <a:lnSpc>
                <a:spcPct val="115000"/>
              </a:lnSpc>
              <a:spcBef>
                <a:spcPts val="1000"/>
              </a:spcBef>
              <a:spcAft>
                <a:spcPts val="0"/>
              </a:spcAft>
              <a:buClr>
                <a:schemeClr val="dk2"/>
              </a:buClr>
              <a:buSzPts val="1500"/>
              <a:buChar char="●"/>
            </a:pPr>
            <a:r>
              <a:rPr b="1" lang="en-US" sz="1500">
                <a:solidFill>
                  <a:schemeClr val="dk2"/>
                </a:solidFill>
              </a:rPr>
              <a:t>Dataset Information</a:t>
            </a:r>
            <a:endParaRPr b="1" sz="1500">
              <a:solidFill>
                <a:schemeClr val="dk2"/>
              </a:solidFill>
            </a:endParaRPr>
          </a:p>
          <a:p>
            <a:pPr indent="-323850" lvl="0" marL="457200" rtl="0" algn="l">
              <a:lnSpc>
                <a:spcPct val="115000"/>
              </a:lnSpc>
              <a:spcBef>
                <a:spcPts val="1000"/>
              </a:spcBef>
              <a:spcAft>
                <a:spcPts val="0"/>
              </a:spcAft>
              <a:buClr>
                <a:schemeClr val="dk2"/>
              </a:buClr>
              <a:buSzPts val="1500"/>
              <a:buChar char="●"/>
            </a:pPr>
            <a:r>
              <a:rPr b="1" lang="en-US" sz="1500">
                <a:solidFill>
                  <a:schemeClr val="dk2"/>
                </a:solidFill>
              </a:rPr>
              <a:t>Implementation</a:t>
            </a:r>
            <a:endParaRPr b="1" sz="1500">
              <a:solidFill>
                <a:schemeClr val="dk2"/>
              </a:solidFill>
            </a:endParaRPr>
          </a:p>
          <a:p>
            <a:pPr indent="-323850" lvl="0" marL="457200" rtl="0" algn="l">
              <a:lnSpc>
                <a:spcPct val="115000"/>
              </a:lnSpc>
              <a:spcBef>
                <a:spcPts val="1000"/>
              </a:spcBef>
              <a:spcAft>
                <a:spcPts val="0"/>
              </a:spcAft>
              <a:buClr>
                <a:schemeClr val="dk2"/>
              </a:buClr>
              <a:buSzPts val="1500"/>
              <a:buChar char="●"/>
            </a:pPr>
            <a:r>
              <a:rPr b="1" lang="en-US" sz="1500">
                <a:solidFill>
                  <a:schemeClr val="dk2"/>
                </a:solidFill>
              </a:rPr>
              <a:t>Demo</a:t>
            </a:r>
            <a:endParaRPr b="1" sz="1500">
              <a:solidFill>
                <a:schemeClr val="dk2"/>
              </a:solidFill>
            </a:endParaRPr>
          </a:p>
          <a:p>
            <a:pPr indent="-323850" lvl="0" marL="457200" rtl="0" algn="l">
              <a:lnSpc>
                <a:spcPct val="115000"/>
              </a:lnSpc>
              <a:spcBef>
                <a:spcPts val="1000"/>
              </a:spcBef>
              <a:spcAft>
                <a:spcPts val="1000"/>
              </a:spcAft>
              <a:buClr>
                <a:schemeClr val="dk2"/>
              </a:buClr>
              <a:buSzPts val="1500"/>
              <a:buChar char="●"/>
            </a:pPr>
            <a:r>
              <a:rPr b="1" lang="en-US" sz="1500">
                <a:solidFill>
                  <a:schemeClr val="dk2"/>
                </a:solidFill>
              </a:rPr>
              <a:t>Potential Applications</a:t>
            </a:r>
            <a:endParaRPr b="1" sz="1500">
              <a:solidFill>
                <a:schemeClr val="dk2"/>
              </a:solidFill>
            </a:endParaRPr>
          </a:p>
        </p:txBody>
      </p:sp>
      <p:pic>
        <p:nvPicPr>
          <p:cNvPr id="147" name="Google Shape;147;p2"/>
          <p:cNvPicPr preferRelativeResize="0"/>
          <p:nvPr/>
        </p:nvPicPr>
        <p:blipFill rotWithShape="1">
          <a:blip r:embed="rId3">
            <a:alphaModFix/>
          </a:blip>
          <a:srcRect b="4060" l="2374" r="5238" t="2558"/>
          <a:stretch/>
        </p:blipFill>
        <p:spPr>
          <a:xfrm>
            <a:off x="3976925" y="914688"/>
            <a:ext cx="4215549" cy="3314125"/>
          </a:xfrm>
          <a:prstGeom prst="rect">
            <a:avLst/>
          </a:prstGeom>
          <a:noFill/>
          <a:ln cap="flat" cmpd="sng" w="9525">
            <a:solidFill>
              <a:schemeClr val="lt1"/>
            </a:solidFill>
            <a:prstDash val="solid"/>
            <a:round/>
            <a:headEnd len="sm" w="sm" type="none"/>
            <a:tailEnd len="sm" w="sm" type="none"/>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gdebcabe353_0_0"/>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305" name="Google Shape;305;gdebcabe353_0_0"/>
          <p:cNvSpPr txBox="1"/>
          <p:nvPr/>
        </p:nvSpPr>
        <p:spPr>
          <a:xfrm>
            <a:off x="599851" y="1430425"/>
            <a:ext cx="4594500"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accent1"/>
              </a:buClr>
              <a:buSzPts val="1300"/>
              <a:buFont typeface="Lato"/>
              <a:buNone/>
            </a:pPr>
            <a:r>
              <a:rPr b="1" lang="en-US" sz="1600">
                <a:solidFill>
                  <a:schemeClr val="dk2"/>
                </a:solidFill>
                <a:latin typeface="Lato"/>
                <a:ea typeface="Lato"/>
                <a:cs typeface="Lato"/>
                <a:sym typeface="Lato"/>
              </a:rPr>
              <a:t>6</a:t>
            </a:r>
            <a:r>
              <a:rPr b="1" i="0" lang="en-US" sz="1600" u="none" cap="none" strike="noStrike">
                <a:solidFill>
                  <a:schemeClr val="dk2"/>
                </a:solidFill>
                <a:latin typeface="Lato"/>
                <a:ea typeface="Lato"/>
                <a:cs typeface="Lato"/>
                <a:sym typeface="Lato"/>
              </a:rPr>
              <a:t>. Sentiment Scoring for all</a:t>
            </a:r>
            <a:r>
              <a:rPr b="1" lang="en-US" sz="1600">
                <a:solidFill>
                  <a:schemeClr val="dk2"/>
                </a:solidFill>
                <a:latin typeface="Lato"/>
                <a:ea typeface="Lato"/>
                <a:cs typeface="Lato"/>
                <a:sym typeface="Lato"/>
              </a:rPr>
              <a:t> </a:t>
            </a:r>
            <a:r>
              <a:rPr b="1" i="0" lang="en-US" sz="1600" u="none" cap="none" strike="noStrike">
                <a:solidFill>
                  <a:schemeClr val="dk2"/>
                </a:solidFill>
                <a:latin typeface="Lato"/>
                <a:ea typeface="Lato"/>
                <a:cs typeface="Lato"/>
                <a:sym typeface="Lato"/>
              </a:rPr>
              <a:t>fe</a:t>
            </a:r>
            <a:r>
              <a:rPr b="1" lang="en-US" sz="1600">
                <a:solidFill>
                  <a:schemeClr val="dk2"/>
                </a:solidFill>
                <a:latin typeface="Lato"/>
                <a:ea typeface="Lato"/>
                <a:cs typeface="Lato"/>
                <a:sym typeface="Lato"/>
              </a:rPr>
              <a:t>atures</a:t>
            </a:r>
            <a:endParaRPr>
              <a:solidFill>
                <a:schemeClr val="dk2"/>
              </a:solidFill>
            </a:endParaRPr>
          </a:p>
        </p:txBody>
      </p:sp>
      <p:sp>
        <p:nvSpPr>
          <p:cNvPr id="306" name="Google Shape;306;gdebcabe353_0_0"/>
          <p:cNvSpPr txBox="1"/>
          <p:nvPr/>
        </p:nvSpPr>
        <p:spPr>
          <a:xfrm>
            <a:off x="205340" y="2072553"/>
            <a:ext cx="4989000" cy="2534400"/>
          </a:xfrm>
          <a:prstGeom prst="rect">
            <a:avLst/>
          </a:prstGeom>
          <a:noFill/>
          <a:ln>
            <a:noFill/>
          </a:ln>
        </p:spPr>
        <p:txBody>
          <a:bodyPr anchorCtr="0" anchor="t" bIns="91425" lIns="91425" spcFirstLastPara="1" rIns="91425" wrap="square" tIns="91425">
            <a:noAutofit/>
          </a:bodyPr>
          <a:lstStyle/>
          <a:p>
            <a:pPr indent="-260350" lvl="0" marL="800100" marR="0" rtl="0" algn="l">
              <a:lnSpc>
                <a:spcPct val="115000"/>
              </a:lnSpc>
              <a:spcBef>
                <a:spcPts val="0"/>
              </a:spcBef>
              <a:spcAft>
                <a:spcPts val="1600"/>
              </a:spcAft>
              <a:buClr>
                <a:schemeClr val="accent1"/>
              </a:buClr>
              <a:buSzPts val="1300"/>
              <a:buFont typeface="Lato"/>
              <a:buNone/>
            </a:pPr>
            <a:r>
              <a:t/>
            </a:r>
            <a:endParaRPr b="0" i="0" sz="1300" u="none" cap="none" strike="noStrike">
              <a:solidFill>
                <a:schemeClr val="accent1"/>
              </a:solidFill>
              <a:latin typeface="Lato"/>
              <a:ea typeface="Lato"/>
              <a:cs typeface="Lato"/>
              <a:sym typeface="Lato"/>
            </a:endParaRPr>
          </a:p>
        </p:txBody>
      </p:sp>
      <p:graphicFrame>
        <p:nvGraphicFramePr>
          <p:cNvPr id="307" name="Google Shape;307;gdebcabe353_0_0"/>
          <p:cNvGraphicFramePr/>
          <p:nvPr/>
        </p:nvGraphicFramePr>
        <p:xfrm>
          <a:off x="4752527" y="1570563"/>
          <a:ext cx="3000000" cy="3000000"/>
        </p:xfrm>
        <a:graphic>
          <a:graphicData uri="http://schemas.openxmlformats.org/drawingml/2006/table">
            <a:tbl>
              <a:tblPr bandRow="1" firstRow="1">
                <a:noFill/>
                <a:tableStyleId>{DF9134CA-E597-4D05-B007-1AF42E334EE2}</a:tableStyleId>
              </a:tblPr>
              <a:tblGrid>
                <a:gridCol w="1733150"/>
                <a:gridCol w="880175"/>
                <a:gridCol w="1229750"/>
              </a:tblGrid>
              <a:tr h="457200">
                <a:tc>
                  <a:txBody>
                    <a:bodyPr/>
                    <a:lstStyle/>
                    <a:p>
                      <a:pPr indent="0" lvl="0" marL="0" marR="0" rtl="0" algn="ctr">
                        <a:lnSpc>
                          <a:spcPct val="100000"/>
                        </a:lnSpc>
                        <a:spcBef>
                          <a:spcPts val="0"/>
                        </a:spcBef>
                        <a:spcAft>
                          <a:spcPts val="0"/>
                        </a:spcAft>
                        <a:buNone/>
                      </a:pPr>
                      <a:r>
                        <a:rPr b="1" i="0" lang="en-US" sz="1300" u="none" cap="none" strike="noStrike">
                          <a:solidFill>
                            <a:srgbClr val="000000"/>
                          </a:solidFill>
                        </a:rPr>
                        <a:t>Feature Bucket</a:t>
                      </a:r>
                      <a:endParaRPr b="1" sz="1300"/>
                    </a:p>
                  </a:txBody>
                  <a:tcPr marT="45725" marB="45725" marR="91450" marL="91450"/>
                </a:tc>
                <a:tc>
                  <a:txBody>
                    <a:bodyPr/>
                    <a:lstStyle/>
                    <a:p>
                      <a:pPr indent="0" lvl="0" marL="0" marR="0" rtl="0" algn="l">
                        <a:lnSpc>
                          <a:spcPct val="100000"/>
                        </a:lnSpc>
                        <a:spcBef>
                          <a:spcPts val="0"/>
                        </a:spcBef>
                        <a:spcAft>
                          <a:spcPts val="0"/>
                        </a:spcAft>
                        <a:buNone/>
                      </a:pPr>
                      <a:r>
                        <a:rPr b="1" lang="en-US" sz="1200"/>
                        <a:t>Iphone 9</a:t>
                      </a:r>
                      <a:endParaRPr b="1" i="0" sz="1200" u="none" cap="none" strike="noStrike">
                        <a:solidFill>
                          <a:srgbClr val="000000"/>
                        </a:solidFill>
                      </a:endParaRPr>
                    </a:p>
                  </a:txBody>
                  <a:tcPr marT="45725" marB="45725" marR="91450" marL="91450"/>
                </a:tc>
                <a:tc>
                  <a:txBody>
                    <a:bodyPr/>
                    <a:lstStyle/>
                    <a:p>
                      <a:pPr indent="0" lvl="0" marL="0" marR="0" rtl="0" algn="l">
                        <a:lnSpc>
                          <a:spcPct val="100000"/>
                        </a:lnSpc>
                        <a:spcBef>
                          <a:spcPts val="0"/>
                        </a:spcBef>
                        <a:spcAft>
                          <a:spcPts val="0"/>
                        </a:spcAft>
                        <a:buClr>
                          <a:srgbClr val="000000"/>
                        </a:buClr>
                        <a:buFont typeface="Arial"/>
                        <a:buNone/>
                      </a:pPr>
                      <a:r>
                        <a:rPr b="1" lang="en-US" sz="1200"/>
                        <a:t>Samsung S20</a:t>
                      </a:r>
                      <a:endParaRPr sz="1100"/>
                    </a:p>
                  </a:txBody>
                  <a:tcPr marT="45725" marB="45725" marR="91450" marL="91450"/>
                </a:tc>
              </a:tr>
              <a:tr h="259100">
                <a:tc>
                  <a:txBody>
                    <a:bodyPr/>
                    <a:lstStyle/>
                    <a:p>
                      <a:pPr indent="0" lvl="0" marL="0" marR="0" rtl="0" algn="l">
                        <a:lnSpc>
                          <a:spcPct val="100000"/>
                        </a:lnSpc>
                        <a:spcBef>
                          <a:spcPts val="0"/>
                        </a:spcBef>
                        <a:spcAft>
                          <a:spcPts val="0"/>
                        </a:spcAft>
                        <a:buNone/>
                      </a:pPr>
                      <a:r>
                        <a:rPr lang="en-US" sz="1100"/>
                        <a:t>Performance</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7.5</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7.9</a:t>
                      </a:r>
                      <a:endParaRPr sz="1100"/>
                    </a:p>
                  </a:txBody>
                  <a:tcPr marT="45725" marB="45725" marR="91450" marL="91450"/>
                </a:tc>
              </a:tr>
              <a:tr h="259100">
                <a:tc>
                  <a:txBody>
                    <a:bodyPr/>
                    <a:lstStyle/>
                    <a:p>
                      <a:pPr indent="0" lvl="0" marL="0" marR="0" rtl="0" algn="l">
                        <a:lnSpc>
                          <a:spcPct val="100000"/>
                        </a:lnSpc>
                        <a:spcBef>
                          <a:spcPts val="0"/>
                        </a:spcBef>
                        <a:spcAft>
                          <a:spcPts val="0"/>
                        </a:spcAft>
                        <a:buNone/>
                      </a:pPr>
                      <a:r>
                        <a:rPr lang="en-US" sz="1100"/>
                        <a:t>Camera</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6</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7.3</a:t>
                      </a:r>
                      <a:endParaRPr sz="1100"/>
                    </a:p>
                  </a:txBody>
                  <a:tcPr marT="45725" marB="45725" marR="91450" marL="91450"/>
                </a:tc>
              </a:tr>
              <a:tr h="259100">
                <a:tc>
                  <a:txBody>
                    <a:bodyPr/>
                    <a:lstStyle/>
                    <a:p>
                      <a:pPr indent="0" lvl="0" marL="0" marR="0" rtl="0" algn="l">
                        <a:lnSpc>
                          <a:spcPct val="100000"/>
                        </a:lnSpc>
                        <a:spcBef>
                          <a:spcPts val="0"/>
                        </a:spcBef>
                        <a:spcAft>
                          <a:spcPts val="0"/>
                        </a:spcAft>
                        <a:buNone/>
                      </a:pPr>
                      <a:r>
                        <a:rPr lang="en-US" sz="1100"/>
                        <a:t>Style</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7.7</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8</a:t>
                      </a:r>
                      <a:endParaRPr sz="1100"/>
                    </a:p>
                  </a:txBody>
                  <a:tcPr marT="45725" marB="45725" marR="91450" marL="91450"/>
                </a:tc>
              </a:tr>
              <a:tr h="259100">
                <a:tc>
                  <a:txBody>
                    <a:bodyPr/>
                    <a:lstStyle/>
                    <a:p>
                      <a:pPr indent="0" lvl="0" marL="0" marR="0" rtl="0" algn="l">
                        <a:lnSpc>
                          <a:spcPct val="100000"/>
                        </a:lnSpc>
                        <a:spcBef>
                          <a:spcPts val="0"/>
                        </a:spcBef>
                        <a:spcAft>
                          <a:spcPts val="0"/>
                        </a:spcAft>
                        <a:buNone/>
                      </a:pPr>
                      <a:r>
                        <a:rPr lang="en-US" sz="1100"/>
                        <a:t>Storage</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5</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5.5</a:t>
                      </a:r>
                      <a:endParaRPr sz="1100"/>
                    </a:p>
                  </a:txBody>
                  <a:tcPr marT="45725" marB="45725" marR="91450" marL="91450"/>
                </a:tc>
              </a:tr>
              <a:tr h="259100">
                <a:tc>
                  <a:txBody>
                    <a:bodyPr/>
                    <a:lstStyle/>
                    <a:p>
                      <a:pPr indent="0" lvl="0" marL="0" marR="0" rtl="0" algn="l">
                        <a:lnSpc>
                          <a:spcPct val="100000"/>
                        </a:lnSpc>
                        <a:spcBef>
                          <a:spcPts val="0"/>
                        </a:spcBef>
                        <a:spcAft>
                          <a:spcPts val="0"/>
                        </a:spcAft>
                        <a:buNone/>
                      </a:pPr>
                      <a:r>
                        <a:rPr lang="en-US" sz="1100"/>
                        <a:t>Design</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7</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7</a:t>
                      </a:r>
                      <a:endParaRPr sz="1100"/>
                    </a:p>
                  </a:txBody>
                  <a:tcPr marT="45725" marB="45725" marR="91450" marL="91450"/>
                </a:tc>
              </a:tr>
              <a:tr h="259100">
                <a:tc>
                  <a:txBody>
                    <a:bodyPr/>
                    <a:lstStyle/>
                    <a:p>
                      <a:pPr indent="0" lvl="0" marL="0" marR="0" rtl="0" algn="l">
                        <a:lnSpc>
                          <a:spcPct val="100000"/>
                        </a:lnSpc>
                        <a:spcBef>
                          <a:spcPts val="0"/>
                        </a:spcBef>
                        <a:spcAft>
                          <a:spcPts val="0"/>
                        </a:spcAft>
                        <a:buNone/>
                      </a:pPr>
                      <a:r>
                        <a:rPr lang="en-US" sz="1100"/>
                        <a:t>Battery</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6</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6.2</a:t>
                      </a:r>
                      <a:endParaRPr sz="1100"/>
                    </a:p>
                  </a:txBody>
                  <a:tcPr marT="45725" marB="45725" marR="91450" marL="91450"/>
                </a:tc>
              </a:tr>
              <a:tr h="264125">
                <a:tc>
                  <a:txBody>
                    <a:bodyPr/>
                    <a:lstStyle/>
                    <a:p>
                      <a:pPr indent="0" lvl="0" marL="0" marR="0" rtl="0" algn="l">
                        <a:lnSpc>
                          <a:spcPct val="100000"/>
                        </a:lnSpc>
                        <a:spcBef>
                          <a:spcPts val="0"/>
                        </a:spcBef>
                        <a:spcAft>
                          <a:spcPts val="0"/>
                        </a:spcAft>
                        <a:buNone/>
                      </a:pPr>
                      <a:r>
                        <a:rPr lang="en-US" sz="1100"/>
                        <a:t>Accessories</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6.5</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6</a:t>
                      </a:r>
                      <a:endParaRPr sz="1100"/>
                    </a:p>
                  </a:txBody>
                  <a:tcPr marT="45725" marB="45725" marR="91450" marL="91450"/>
                </a:tc>
              </a:tr>
              <a:tr h="259100">
                <a:tc>
                  <a:txBody>
                    <a:bodyPr/>
                    <a:lstStyle/>
                    <a:p>
                      <a:pPr indent="0" lvl="0" marL="0" marR="0" rtl="0" algn="l">
                        <a:lnSpc>
                          <a:spcPct val="100000"/>
                        </a:lnSpc>
                        <a:spcBef>
                          <a:spcPts val="0"/>
                        </a:spcBef>
                        <a:spcAft>
                          <a:spcPts val="0"/>
                        </a:spcAft>
                        <a:buNone/>
                      </a:pPr>
                      <a:r>
                        <a:rPr lang="en-US" sz="1100"/>
                        <a:t>Size</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7.7</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7</a:t>
                      </a:r>
                      <a:endParaRPr sz="1100"/>
                    </a:p>
                  </a:txBody>
                  <a:tcPr marT="45725" marB="45725" marR="91450" marL="91450"/>
                </a:tc>
              </a:tr>
              <a:tr h="450725">
                <a:tc>
                  <a:txBody>
                    <a:bodyPr/>
                    <a:lstStyle/>
                    <a:p>
                      <a:pPr indent="0" lvl="0" marL="0" marR="0" rtl="0" algn="l">
                        <a:lnSpc>
                          <a:spcPct val="100000"/>
                        </a:lnSpc>
                        <a:spcBef>
                          <a:spcPts val="0"/>
                        </a:spcBef>
                        <a:spcAft>
                          <a:spcPts val="0"/>
                        </a:spcAft>
                        <a:buNone/>
                      </a:pPr>
                      <a:r>
                        <a:rPr lang="en-US" sz="1100"/>
                        <a:t>Software</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7.7</a:t>
                      </a:r>
                      <a:endParaRPr sz="1100"/>
                    </a:p>
                  </a:txBody>
                  <a:tcPr marT="45725" marB="45725" marR="91450" marL="91450"/>
                </a:tc>
                <a:tc>
                  <a:txBody>
                    <a:bodyPr/>
                    <a:lstStyle/>
                    <a:p>
                      <a:pPr indent="0" lvl="0" marL="0" marR="0" rtl="0" algn="l">
                        <a:lnSpc>
                          <a:spcPct val="100000"/>
                        </a:lnSpc>
                        <a:spcBef>
                          <a:spcPts val="0"/>
                        </a:spcBef>
                        <a:spcAft>
                          <a:spcPts val="0"/>
                        </a:spcAft>
                        <a:buNone/>
                      </a:pPr>
                      <a:r>
                        <a:rPr lang="en-US" sz="1100"/>
                        <a:t>6.5</a:t>
                      </a:r>
                      <a:endParaRPr sz="1100"/>
                    </a:p>
                  </a:txBody>
                  <a:tcPr marT="45725" marB="45725" marR="91450" marL="91450"/>
                </a:tc>
              </a:tr>
            </a:tbl>
          </a:graphicData>
        </a:graphic>
      </p:graphicFrame>
      <p:pic>
        <p:nvPicPr>
          <p:cNvPr id="308" name="Google Shape;308;gdebcabe353_0_0"/>
          <p:cNvPicPr preferRelativeResize="0"/>
          <p:nvPr/>
        </p:nvPicPr>
        <p:blipFill>
          <a:blip r:embed="rId3">
            <a:alphaModFix/>
          </a:blip>
          <a:stretch>
            <a:fillRect/>
          </a:stretch>
        </p:blipFill>
        <p:spPr>
          <a:xfrm>
            <a:off x="469800" y="2582938"/>
            <a:ext cx="3881374" cy="1513625"/>
          </a:xfrm>
          <a:prstGeom prst="rect">
            <a:avLst/>
          </a:prstGeom>
          <a:noFill/>
          <a:ln cap="flat" cmpd="sng" w="19050">
            <a:solidFill>
              <a:srgbClr val="333333"/>
            </a:solidFill>
            <a:prstDash val="solid"/>
            <a:round/>
            <a:headEnd len="sm" w="sm" type="none"/>
            <a:tailEnd len="sm" w="sm" type="none"/>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Clr>
                <a:srgbClr val="616161"/>
              </a:buClr>
              <a:buSzPts val="1800"/>
              <a:buFont typeface="Proxima Nova"/>
              <a:buNone/>
            </a:pPr>
            <a:r>
              <a:t/>
            </a:r>
            <a:endParaRPr sz="2300"/>
          </a:p>
          <a:p>
            <a:pPr indent="0" lvl="0" marL="0" rtl="0" algn="l">
              <a:lnSpc>
                <a:spcPct val="115000"/>
              </a:lnSpc>
              <a:spcBef>
                <a:spcPts val="1600"/>
              </a:spcBef>
              <a:spcAft>
                <a:spcPts val="1000"/>
              </a:spcAft>
              <a:buSzPts val="1300"/>
              <a:buNone/>
            </a:pPr>
            <a:r>
              <a:t/>
            </a:r>
            <a:endParaRPr/>
          </a:p>
        </p:txBody>
      </p:sp>
      <p:sp>
        <p:nvSpPr>
          <p:cNvPr id="314" name="Google Shape;314;p20"/>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POTENTIAL APPLICATION</a:t>
            </a:r>
            <a:endParaRPr sz="3000"/>
          </a:p>
        </p:txBody>
      </p:sp>
      <p:sp>
        <p:nvSpPr>
          <p:cNvPr id="315" name="Google Shape;315;p20"/>
          <p:cNvSpPr txBox="1"/>
          <p:nvPr/>
        </p:nvSpPr>
        <p:spPr>
          <a:xfrm>
            <a:off x="729450" y="1234800"/>
            <a:ext cx="8036700" cy="371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dk2"/>
              </a:buClr>
              <a:buSzPts val="1400"/>
              <a:buFont typeface="Lato"/>
              <a:buChar char="●"/>
            </a:pPr>
            <a:r>
              <a:rPr b="1" lang="en-US">
                <a:solidFill>
                  <a:schemeClr val="dk2"/>
                </a:solidFill>
                <a:latin typeface="Lato"/>
                <a:ea typeface="Lato"/>
                <a:cs typeface="Lato"/>
                <a:sym typeface="Lato"/>
              </a:rPr>
              <a:t>Audience Targeting:</a:t>
            </a:r>
            <a:endParaRPr b="1">
              <a:solidFill>
                <a:schemeClr val="dk2"/>
              </a:solidFill>
              <a:latin typeface="Lato"/>
              <a:ea typeface="Lato"/>
              <a:cs typeface="Lato"/>
              <a:sym typeface="Lato"/>
            </a:endParaRPr>
          </a:p>
          <a:p>
            <a:pPr indent="0" lvl="0" marL="914400" rtl="0" algn="l">
              <a:lnSpc>
                <a:spcPct val="115000"/>
              </a:lnSpc>
              <a:spcBef>
                <a:spcPts val="0"/>
              </a:spcBef>
              <a:spcAft>
                <a:spcPts val="0"/>
              </a:spcAft>
              <a:buNone/>
            </a:pPr>
            <a:r>
              <a:rPr lang="en-US">
                <a:solidFill>
                  <a:srgbClr val="333333"/>
                </a:solidFill>
                <a:latin typeface="Lato"/>
                <a:ea typeface="Lato"/>
                <a:cs typeface="Lato"/>
                <a:sym typeface="Lato"/>
              </a:rPr>
              <a:t>Know your audience who is purchasing your product, what demographic they have, to         deploy more specific strategies in future.</a:t>
            </a:r>
            <a:endParaRPr>
              <a:solidFill>
                <a:srgbClr val="333333"/>
              </a:solidFill>
              <a:latin typeface="Lato"/>
              <a:ea typeface="Lato"/>
              <a:cs typeface="Lato"/>
              <a:sym typeface="Lato"/>
            </a:endParaRPr>
          </a:p>
          <a:p>
            <a:pPr indent="0" lvl="0" marL="0" rtl="0" algn="l">
              <a:lnSpc>
                <a:spcPct val="115000"/>
              </a:lnSpc>
              <a:spcBef>
                <a:spcPts val="0"/>
              </a:spcBef>
              <a:spcAft>
                <a:spcPts val="0"/>
              </a:spcAft>
              <a:buNone/>
            </a:pPr>
            <a:r>
              <a:rPr lang="en-US">
                <a:solidFill>
                  <a:srgbClr val="333333"/>
                </a:solidFill>
                <a:latin typeface="Lato"/>
                <a:ea typeface="Lato"/>
                <a:cs typeface="Lato"/>
                <a:sym typeface="Lato"/>
              </a:rPr>
              <a:t>              	</a:t>
            </a:r>
            <a:endParaRPr>
              <a:solidFill>
                <a:srgbClr val="333333"/>
              </a:solidFill>
              <a:latin typeface="Lato"/>
              <a:ea typeface="Lato"/>
              <a:cs typeface="Lato"/>
              <a:sym typeface="Lato"/>
            </a:endParaRPr>
          </a:p>
          <a:p>
            <a:pPr indent="-317500" lvl="0" marL="457200" rtl="0" algn="l">
              <a:lnSpc>
                <a:spcPct val="115000"/>
              </a:lnSpc>
              <a:spcBef>
                <a:spcPts val="0"/>
              </a:spcBef>
              <a:spcAft>
                <a:spcPts val="0"/>
              </a:spcAft>
              <a:buClr>
                <a:schemeClr val="dk2"/>
              </a:buClr>
              <a:buSzPts val="1400"/>
              <a:buFont typeface="Lato"/>
              <a:buChar char="●"/>
            </a:pPr>
            <a:r>
              <a:rPr b="1" lang="en-US">
                <a:solidFill>
                  <a:schemeClr val="dk2"/>
                </a:solidFill>
                <a:latin typeface="Lato"/>
                <a:ea typeface="Lato"/>
                <a:cs typeface="Lato"/>
                <a:sym typeface="Lato"/>
              </a:rPr>
              <a:t>Shopper </a:t>
            </a:r>
            <a:r>
              <a:rPr b="1" lang="en-US">
                <a:solidFill>
                  <a:schemeClr val="dk2"/>
                </a:solidFill>
                <a:latin typeface="Lato"/>
                <a:ea typeface="Lato"/>
                <a:cs typeface="Lato"/>
                <a:sym typeface="Lato"/>
              </a:rPr>
              <a:t>behaviour</a:t>
            </a:r>
            <a:r>
              <a:rPr b="1" lang="en-US">
                <a:solidFill>
                  <a:schemeClr val="dk2"/>
                </a:solidFill>
                <a:latin typeface="Lato"/>
                <a:ea typeface="Lato"/>
                <a:cs typeface="Lato"/>
                <a:sym typeface="Lato"/>
              </a:rPr>
              <a:t>:</a:t>
            </a:r>
            <a:endParaRPr b="1">
              <a:solidFill>
                <a:schemeClr val="dk2"/>
              </a:solidFill>
              <a:latin typeface="Lato"/>
              <a:ea typeface="Lato"/>
              <a:cs typeface="Lato"/>
              <a:sym typeface="Lato"/>
            </a:endParaRPr>
          </a:p>
          <a:p>
            <a:pPr indent="0" lvl="0" marL="914400" rtl="0" algn="l">
              <a:lnSpc>
                <a:spcPct val="115000"/>
              </a:lnSpc>
              <a:spcBef>
                <a:spcPts val="0"/>
              </a:spcBef>
              <a:spcAft>
                <a:spcPts val="0"/>
              </a:spcAft>
              <a:buNone/>
            </a:pPr>
            <a:r>
              <a:rPr lang="en-US">
                <a:solidFill>
                  <a:srgbClr val="333333"/>
                </a:solidFill>
                <a:latin typeface="Lato"/>
                <a:ea typeface="Lato"/>
                <a:cs typeface="Lato"/>
                <a:sym typeface="Lato"/>
              </a:rPr>
              <a:t>Evaluate shopping behaviour for customers, which feature of the product is having maximum impact or is having crucial in  decision making  for customer.</a:t>
            </a:r>
            <a:endParaRPr>
              <a:solidFill>
                <a:srgbClr val="333333"/>
              </a:solidFill>
              <a:latin typeface="Lato"/>
              <a:ea typeface="Lato"/>
              <a:cs typeface="Lato"/>
              <a:sym typeface="Lato"/>
            </a:endParaRPr>
          </a:p>
          <a:p>
            <a:pPr indent="0" lvl="0" marL="914400" rtl="0" algn="l">
              <a:lnSpc>
                <a:spcPct val="115000"/>
              </a:lnSpc>
              <a:spcBef>
                <a:spcPts val="0"/>
              </a:spcBef>
              <a:spcAft>
                <a:spcPts val="0"/>
              </a:spcAft>
              <a:buNone/>
            </a:pPr>
            <a:r>
              <a:t/>
            </a:r>
            <a:endParaRPr>
              <a:solidFill>
                <a:srgbClr val="333333"/>
              </a:solidFill>
              <a:latin typeface="Lato"/>
              <a:ea typeface="Lato"/>
              <a:cs typeface="Lato"/>
              <a:sym typeface="Lato"/>
            </a:endParaRPr>
          </a:p>
          <a:p>
            <a:pPr indent="-317500" lvl="0" marL="457200" rtl="0" algn="l">
              <a:lnSpc>
                <a:spcPct val="115000"/>
              </a:lnSpc>
              <a:spcBef>
                <a:spcPts val="0"/>
              </a:spcBef>
              <a:spcAft>
                <a:spcPts val="0"/>
              </a:spcAft>
              <a:buClr>
                <a:schemeClr val="dk2"/>
              </a:buClr>
              <a:buSzPts val="1400"/>
              <a:buFont typeface="Lato"/>
              <a:buChar char="●"/>
            </a:pPr>
            <a:r>
              <a:rPr b="1" lang="en-US">
                <a:solidFill>
                  <a:schemeClr val="dk2"/>
                </a:solidFill>
                <a:latin typeface="Lato"/>
                <a:ea typeface="Lato"/>
                <a:cs typeface="Lato"/>
                <a:sym typeface="Lato"/>
              </a:rPr>
              <a:t>Feature Improvement:</a:t>
            </a:r>
            <a:endParaRPr b="1">
              <a:solidFill>
                <a:schemeClr val="dk2"/>
              </a:solidFill>
              <a:latin typeface="Lato"/>
              <a:ea typeface="Lato"/>
              <a:cs typeface="Lato"/>
              <a:sym typeface="Lato"/>
            </a:endParaRPr>
          </a:p>
          <a:p>
            <a:pPr indent="0" lvl="0" marL="914400" rtl="0" algn="l">
              <a:lnSpc>
                <a:spcPct val="115000"/>
              </a:lnSpc>
              <a:spcBef>
                <a:spcPts val="0"/>
              </a:spcBef>
              <a:spcAft>
                <a:spcPts val="0"/>
              </a:spcAft>
              <a:buNone/>
            </a:pPr>
            <a:r>
              <a:rPr lang="en-US">
                <a:solidFill>
                  <a:srgbClr val="333333"/>
                </a:solidFill>
                <a:latin typeface="Lato"/>
                <a:ea typeface="Lato"/>
                <a:cs typeface="Lato"/>
                <a:sym typeface="Lato"/>
              </a:rPr>
              <a:t>Analyze  pain point or poorly performing features for the product,  due which we are </a:t>
            </a:r>
            <a:r>
              <a:rPr lang="en-US">
                <a:solidFill>
                  <a:srgbClr val="333333"/>
                </a:solidFill>
                <a:latin typeface="Lato"/>
                <a:ea typeface="Lato"/>
                <a:cs typeface="Lato"/>
                <a:sym typeface="Lato"/>
              </a:rPr>
              <a:t>losing</a:t>
            </a:r>
            <a:r>
              <a:rPr lang="en-US">
                <a:solidFill>
                  <a:srgbClr val="333333"/>
                </a:solidFill>
                <a:latin typeface="Lato"/>
                <a:ea typeface="Lato"/>
                <a:cs typeface="Lato"/>
                <a:sym typeface="Lato"/>
              </a:rPr>
              <a:t> out on potential customers base.</a:t>
            </a:r>
            <a:endParaRPr>
              <a:solidFill>
                <a:srgbClr val="333333"/>
              </a:solidFill>
              <a:latin typeface="Lato"/>
              <a:ea typeface="Lato"/>
              <a:cs typeface="Lato"/>
              <a:sym typeface="Lato"/>
            </a:endParaRPr>
          </a:p>
          <a:p>
            <a:pPr indent="0" lvl="0" marL="914400" rtl="0" algn="l">
              <a:lnSpc>
                <a:spcPct val="115000"/>
              </a:lnSpc>
              <a:spcBef>
                <a:spcPts val="0"/>
              </a:spcBef>
              <a:spcAft>
                <a:spcPts val="0"/>
              </a:spcAft>
              <a:buNone/>
            </a:pPr>
            <a:r>
              <a:t/>
            </a:r>
            <a:endParaRPr>
              <a:solidFill>
                <a:srgbClr val="333333"/>
              </a:solidFill>
              <a:latin typeface="Lato"/>
              <a:ea typeface="Lato"/>
              <a:cs typeface="Lato"/>
              <a:sym typeface="Lato"/>
            </a:endParaRPr>
          </a:p>
          <a:p>
            <a:pPr indent="-317500" lvl="0" marL="457200" rtl="0" algn="l">
              <a:lnSpc>
                <a:spcPct val="115000"/>
              </a:lnSpc>
              <a:spcBef>
                <a:spcPts val="0"/>
              </a:spcBef>
              <a:spcAft>
                <a:spcPts val="0"/>
              </a:spcAft>
              <a:buClr>
                <a:schemeClr val="dk2"/>
              </a:buClr>
              <a:buSzPts val="1400"/>
              <a:buFont typeface="Lato"/>
              <a:buChar char="●"/>
            </a:pPr>
            <a:r>
              <a:rPr b="1" lang="en-US">
                <a:solidFill>
                  <a:schemeClr val="dk2"/>
                </a:solidFill>
                <a:latin typeface="Lato"/>
                <a:ea typeface="Lato"/>
                <a:cs typeface="Lato"/>
                <a:sym typeface="Lato"/>
              </a:rPr>
              <a:t>Market basket Analysis:</a:t>
            </a:r>
            <a:endParaRPr b="1">
              <a:solidFill>
                <a:schemeClr val="dk2"/>
              </a:solidFill>
              <a:latin typeface="Lato"/>
              <a:ea typeface="Lato"/>
              <a:cs typeface="Lato"/>
              <a:sym typeface="Lato"/>
            </a:endParaRPr>
          </a:p>
          <a:p>
            <a:pPr indent="0" lvl="0" marL="0" rtl="0" algn="l">
              <a:lnSpc>
                <a:spcPct val="115000"/>
              </a:lnSpc>
              <a:spcBef>
                <a:spcPts val="0"/>
              </a:spcBef>
              <a:spcAft>
                <a:spcPts val="0"/>
              </a:spcAft>
              <a:buNone/>
            </a:pPr>
            <a:r>
              <a:rPr lang="en-US">
                <a:solidFill>
                  <a:srgbClr val="333333"/>
                </a:solidFill>
                <a:latin typeface="Lato"/>
                <a:ea typeface="Lato"/>
                <a:cs typeface="Lato"/>
                <a:sym typeface="Lato"/>
              </a:rPr>
              <a:t>                        Compare the core functionality with top competitors in market</a:t>
            </a:r>
            <a:endParaRPr>
              <a:solidFill>
                <a:srgbClr val="333333"/>
              </a:solidFill>
              <a:latin typeface="Lato"/>
              <a:ea typeface="Lato"/>
              <a:cs typeface="Lato"/>
              <a:sym typeface="Lato"/>
            </a:endParaRPr>
          </a:p>
          <a:p>
            <a:pPr indent="0" lvl="0" marL="914400" rtl="0" algn="l">
              <a:lnSpc>
                <a:spcPct val="115000"/>
              </a:lnSpc>
              <a:spcBef>
                <a:spcPts val="0"/>
              </a:spcBef>
              <a:spcAft>
                <a:spcPts val="0"/>
              </a:spcAft>
              <a:buNone/>
            </a:pPr>
            <a:r>
              <a:t/>
            </a:r>
            <a:endParaRPr>
              <a:solidFill>
                <a:srgbClr val="333333"/>
              </a:solidFill>
              <a:latin typeface="Lato"/>
              <a:ea typeface="Lato"/>
              <a:cs typeface="Lato"/>
              <a:sym typeface="Lato"/>
            </a:endParaRPr>
          </a:p>
          <a:p>
            <a:pPr indent="0" lvl="0" marL="0" rtl="0" algn="l">
              <a:lnSpc>
                <a:spcPct val="115000"/>
              </a:lnSpc>
              <a:spcBef>
                <a:spcPts val="0"/>
              </a:spcBef>
              <a:spcAft>
                <a:spcPts val="0"/>
              </a:spcAft>
              <a:buNone/>
            </a:pPr>
            <a:r>
              <a:t/>
            </a:r>
            <a:endParaRPr>
              <a:solidFill>
                <a:srgbClr val="333333"/>
              </a:solidFill>
              <a:latin typeface="Lato"/>
              <a:ea typeface="Lato"/>
              <a:cs typeface="Lato"/>
              <a:sym typeface="Lato"/>
            </a:endParaRPr>
          </a:p>
          <a:p>
            <a:pPr indent="0" lvl="0" marL="0" rtl="0" algn="l">
              <a:lnSpc>
                <a:spcPct val="115000"/>
              </a:lnSpc>
              <a:spcBef>
                <a:spcPts val="0"/>
              </a:spcBef>
              <a:spcAft>
                <a:spcPts val="0"/>
              </a:spcAft>
              <a:buNone/>
            </a:pPr>
            <a:r>
              <a:t/>
            </a:r>
            <a:endParaRPr>
              <a:solidFill>
                <a:srgbClr val="333333"/>
              </a:solidFill>
              <a:latin typeface="Lato"/>
              <a:ea typeface="Lato"/>
              <a:cs typeface="Lato"/>
              <a:sym typeface="Lato"/>
            </a:endParaRPr>
          </a:p>
          <a:p>
            <a:pPr indent="0" lvl="0" marL="0" rtl="0" algn="l">
              <a:lnSpc>
                <a:spcPct val="115000"/>
              </a:lnSpc>
              <a:spcBef>
                <a:spcPts val="0"/>
              </a:spcBef>
              <a:spcAft>
                <a:spcPts val="0"/>
              </a:spcAft>
              <a:buNone/>
            </a:pPr>
            <a:r>
              <a:t/>
            </a:r>
            <a:endParaRPr>
              <a:solidFill>
                <a:srgbClr val="333333"/>
              </a:solidFill>
              <a:latin typeface="Lato"/>
              <a:ea typeface="Lato"/>
              <a:cs typeface="Lato"/>
              <a:sym typeface="Lato"/>
            </a:endParaRPr>
          </a:p>
          <a:p>
            <a:pPr indent="0" lvl="0" marL="914400" rtl="0" algn="l">
              <a:lnSpc>
                <a:spcPct val="115000"/>
              </a:lnSpc>
              <a:spcBef>
                <a:spcPts val="0"/>
              </a:spcBef>
              <a:spcAft>
                <a:spcPts val="0"/>
              </a:spcAft>
              <a:buNone/>
            </a:pPr>
            <a:r>
              <a:rPr lang="en-US">
                <a:solidFill>
                  <a:srgbClr val="333333"/>
                </a:solidFill>
                <a:latin typeface="Lato"/>
                <a:ea typeface="Lato"/>
                <a:cs typeface="Lato"/>
                <a:sym typeface="Lato"/>
              </a:rPr>
              <a:t>					</a:t>
            </a:r>
            <a:endParaRPr>
              <a:solidFill>
                <a:srgbClr val="333333"/>
              </a:solidFill>
              <a:latin typeface="Lato"/>
              <a:ea typeface="Lato"/>
              <a:cs typeface="Lato"/>
              <a:sym typeface="Lato"/>
            </a:endParaRPr>
          </a:p>
          <a:p>
            <a:pPr indent="0" lvl="0" marL="457200" rtl="0" algn="l">
              <a:lnSpc>
                <a:spcPct val="115000"/>
              </a:lnSpc>
              <a:spcBef>
                <a:spcPts val="0"/>
              </a:spcBef>
              <a:spcAft>
                <a:spcPts val="0"/>
              </a:spcAft>
              <a:buNone/>
            </a:pPr>
            <a:r>
              <a:t/>
            </a:r>
            <a:endParaRPr>
              <a:solidFill>
                <a:srgbClr val="333333"/>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21"/>
          <p:cNvPicPr preferRelativeResize="0"/>
          <p:nvPr/>
        </p:nvPicPr>
        <p:blipFill rotWithShape="1">
          <a:blip r:embed="rId3">
            <a:alphaModFix/>
          </a:blip>
          <a:srcRect b="0" l="0" r="0" t="0"/>
          <a:stretch/>
        </p:blipFill>
        <p:spPr>
          <a:xfrm>
            <a:off x="4964350" y="653875"/>
            <a:ext cx="4074150" cy="4074150"/>
          </a:xfrm>
          <a:prstGeom prst="rect">
            <a:avLst/>
          </a:prstGeom>
          <a:noFill/>
          <a:ln>
            <a:noFill/>
          </a:ln>
        </p:spPr>
      </p:pic>
      <p:sp>
        <p:nvSpPr>
          <p:cNvPr id="321" name="Google Shape;321;p21"/>
          <p:cNvSpPr txBox="1"/>
          <p:nvPr/>
        </p:nvSpPr>
        <p:spPr>
          <a:xfrm>
            <a:off x="286550" y="2367700"/>
            <a:ext cx="71922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chemeClr val="dk2"/>
                </a:solidFill>
                <a:latin typeface="Raleway"/>
                <a:ea typeface="Raleway"/>
                <a:cs typeface="Raleway"/>
                <a:sym typeface="Raleway"/>
              </a:rPr>
              <a:t>QUESTION AND FEEDBACK?</a:t>
            </a:r>
            <a:endParaRPr b="1" i="0" sz="3000" u="none" cap="none" strike="noStrike">
              <a:solidFill>
                <a:schemeClr val="dk2"/>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
          <p:cNvSpPr txBox="1"/>
          <p:nvPr>
            <p:ph idx="1" type="body"/>
          </p:nvPr>
        </p:nvSpPr>
        <p:spPr>
          <a:xfrm>
            <a:off x="325450" y="1998400"/>
            <a:ext cx="4869300" cy="2261100"/>
          </a:xfrm>
          <a:prstGeom prst="rect">
            <a:avLst/>
          </a:prstGeom>
          <a:noFill/>
          <a:ln>
            <a:noFill/>
          </a:ln>
        </p:spPr>
        <p:txBody>
          <a:bodyPr anchorCtr="0" anchor="t" bIns="91425" lIns="91425" spcFirstLastPara="1" rIns="91425" wrap="square" tIns="91425">
            <a:noAutofit/>
          </a:bodyPr>
          <a:lstStyle/>
          <a:p>
            <a:pPr indent="0" lvl="0" marL="457200" marR="0" rtl="0" algn="just">
              <a:lnSpc>
                <a:spcPct val="115000"/>
              </a:lnSpc>
              <a:spcBef>
                <a:spcPts val="0"/>
              </a:spcBef>
              <a:spcAft>
                <a:spcPts val="0"/>
              </a:spcAft>
              <a:buSzPts val="1300"/>
              <a:buNone/>
            </a:pPr>
            <a:r>
              <a:rPr lang="en-US" sz="1700">
                <a:solidFill>
                  <a:schemeClr val="dk2"/>
                </a:solidFill>
              </a:rPr>
              <a:t>Review</a:t>
            </a:r>
            <a:r>
              <a:rPr lang="en-US" sz="1700">
                <a:solidFill>
                  <a:schemeClr val="dk2"/>
                </a:solidFill>
                <a:uFill>
                  <a:noFill/>
                </a:uFill>
                <a:hlinkClick r:id="rId3">
                  <a:extLst>
                    <a:ext uri="{A12FA001-AC4F-418D-AE19-62706E023703}">
                      <ahyp:hlinkClr val="tx"/>
                    </a:ext>
                  </a:extLst>
                </a:hlinkClick>
              </a:rPr>
              <a:t> </a:t>
            </a:r>
            <a:r>
              <a:rPr lang="en-US" sz="1700">
                <a:solidFill>
                  <a:schemeClr val="dk2"/>
                </a:solidFill>
                <a:uFill>
                  <a:noFill/>
                </a:uFill>
                <a:hlinkClick r:id="rId4">
                  <a:extLst>
                    <a:ext uri="{A12FA001-AC4F-418D-AE19-62706E023703}">
                      <ahyp:hlinkClr val="tx"/>
                    </a:ext>
                  </a:extLst>
                </a:hlinkClick>
              </a:rPr>
              <a:t>analysis</a:t>
            </a:r>
            <a:r>
              <a:rPr lang="en-US" sz="1700">
                <a:solidFill>
                  <a:schemeClr val="dk2"/>
                </a:solidFill>
              </a:rPr>
              <a:t> to identify the needs and frustrations of customers, so that businesses can improve customer satisfaction and reduce churn by analyzing the threshold customer feature ratings.</a:t>
            </a:r>
            <a:endParaRPr sz="1400">
              <a:solidFill>
                <a:schemeClr val="dk2"/>
              </a:solidFill>
            </a:endParaRPr>
          </a:p>
          <a:p>
            <a:pPr indent="0" lvl="0" marL="0" rtl="0" algn="just">
              <a:lnSpc>
                <a:spcPct val="115000"/>
              </a:lnSpc>
              <a:spcBef>
                <a:spcPts val="1000"/>
              </a:spcBef>
              <a:spcAft>
                <a:spcPts val="1000"/>
              </a:spcAft>
              <a:buSzPts val="1300"/>
              <a:buNone/>
            </a:pPr>
            <a:r>
              <a:t/>
            </a:r>
            <a:endParaRPr>
              <a:solidFill>
                <a:schemeClr val="dk2"/>
              </a:solidFill>
            </a:endParaRPr>
          </a:p>
        </p:txBody>
      </p:sp>
      <p:sp>
        <p:nvSpPr>
          <p:cNvPr id="153" name="Google Shape;153;p3"/>
          <p:cNvSpPr txBox="1"/>
          <p:nvPr>
            <p:ph type="title"/>
          </p:nvPr>
        </p:nvSpPr>
        <p:spPr>
          <a:xfrm>
            <a:off x="727650" y="603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PROBLEM STATEMENT</a:t>
            </a:r>
            <a:endParaRPr sz="3000"/>
          </a:p>
        </p:txBody>
      </p:sp>
      <p:pic>
        <p:nvPicPr>
          <p:cNvPr id="154" name="Google Shape;154;p3"/>
          <p:cNvPicPr preferRelativeResize="0"/>
          <p:nvPr/>
        </p:nvPicPr>
        <p:blipFill rotWithShape="1">
          <a:blip r:embed="rId5">
            <a:alphaModFix/>
          </a:blip>
          <a:srcRect b="0" l="0" r="0" t="0"/>
          <a:stretch/>
        </p:blipFill>
        <p:spPr>
          <a:xfrm>
            <a:off x="5594125" y="1648474"/>
            <a:ext cx="3399451" cy="2351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4"/>
          <p:cNvSpPr txBox="1"/>
          <p:nvPr>
            <p:ph idx="1" type="body"/>
          </p:nvPr>
        </p:nvSpPr>
        <p:spPr>
          <a:xfrm>
            <a:off x="173050" y="1693600"/>
            <a:ext cx="5175600" cy="2261100"/>
          </a:xfrm>
          <a:prstGeom prst="rect">
            <a:avLst/>
          </a:prstGeom>
          <a:noFill/>
          <a:ln>
            <a:noFill/>
          </a:ln>
        </p:spPr>
        <p:txBody>
          <a:bodyPr anchorCtr="0" anchor="t" bIns="91425" lIns="91425" spcFirstLastPara="1" rIns="91425" wrap="square" tIns="91425">
            <a:noAutofit/>
          </a:bodyPr>
          <a:lstStyle/>
          <a:p>
            <a:pPr indent="0" lvl="0" marL="457200" marR="0" rtl="0" algn="just">
              <a:lnSpc>
                <a:spcPct val="115000"/>
              </a:lnSpc>
              <a:spcBef>
                <a:spcPts val="0"/>
              </a:spcBef>
              <a:spcAft>
                <a:spcPts val="0"/>
              </a:spcAft>
              <a:buSzPts val="1300"/>
              <a:buNone/>
            </a:pPr>
            <a:r>
              <a:rPr lang="en-US" sz="1400">
                <a:solidFill>
                  <a:schemeClr val="dk2"/>
                </a:solidFill>
              </a:rPr>
              <a:t>Reviews not only have the power to influence consumer decisions but can strengthen a company’s credibility. Reviews have the power to gain customer trust, and they encourage people to interact with the company. Customer interaction ultimately leads to improved profits for businesses.</a:t>
            </a:r>
            <a:endParaRPr sz="1400">
              <a:solidFill>
                <a:schemeClr val="dk2"/>
              </a:solidFill>
            </a:endParaRPr>
          </a:p>
          <a:p>
            <a:pPr indent="0" lvl="0" marL="457200" marR="0" rtl="0" algn="just">
              <a:lnSpc>
                <a:spcPct val="115000"/>
              </a:lnSpc>
              <a:spcBef>
                <a:spcPts val="1000"/>
              </a:spcBef>
              <a:spcAft>
                <a:spcPts val="0"/>
              </a:spcAft>
              <a:buSzPts val="1300"/>
              <a:buNone/>
            </a:pPr>
            <a:r>
              <a:rPr lang="en-US" sz="1400">
                <a:solidFill>
                  <a:schemeClr val="dk2"/>
                </a:solidFill>
              </a:rPr>
              <a:t>In the U.S, 68% of online shoppers are more likely to engage with businesses that have positive reviews, and 93% determine whether a business has a good reputation (or not) based upon the available reviews.</a:t>
            </a:r>
            <a:endParaRPr sz="1400">
              <a:solidFill>
                <a:schemeClr val="dk2"/>
              </a:solidFill>
            </a:endParaRPr>
          </a:p>
          <a:p>
            <a:pPr indent="0" lvl="0" marL="0" rtl="0" algn="l">
              <a:lnSpc>
                <a:spcPct val="115000"/>
              </a:lnSpc>
              <a:spcBef>
                <a:spcPts val="1000"/>
              </a:spcBef>
              <a:spcAft>
                <a:spcPts val="1000"/>
              </a:spcAft>
              <a:buSzPts val="1300"/>
              <a:buNone/>
            </a:pPr>
            <a:r>
              <a:t/>
            </a:r>
            <a:endParaRPr>
              <a:solidFill>
                <a:schemeClr val="dk2"/>
              </a:solidFill>
            </a:endParaRPr>
          </a:p>
        </p:txBody>
      </p:sp>
      <p:sp>
        <p:nvSpPr>
          <p:cNvPr id="160" name="Google Shape;160;p4"/>
          <p:cNvSpPr txBox="1"/>
          <p:nvPr>
            <p:ph type="title"/>
          </p:nvPr>
        </p:nvSpPr>
        <p:spPr>
          <a:xfrm>
            <a:off x="727650" y="603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WHY CUSTOMER REVIEWS ?</a:t>
            </a:r>
            <a:endParaRPr sz="3000"/>
          </a:p>
        </p:txBody>
      </p:sp>
      <p:pic>
        <p:nvPicPr>
          <p:cNvPr id="161" name="Google Shape;161;p4"/>
          <p:cNvPicPr preferRelativeResize="0"/>
          <p:nvPr/>
        </p:nvPicPr>
        <p:blipFill rotWithShape="1">
          <a:blip r:embed="rId3">
            <a:alphaModFix/>
          </a:blip>
          <a:srcRect b="11979" l="0" r="0" t="0"/>
          <a:stretch/>
        </p:blipFill>
        <p:spPr>
          <a:xfrm>
            <a:off x="5501050" y="1712325"/>
            <a:ext cx="3338150" cy="1957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5"/>
          <p:cNvSpPr txBox="1"/>
          <p:nvPr>
            <p:ph idx="1" type="body"/>
          </p:nvPr>
        </p:nvSpPr>
        <p:spPr>
          <a:xfrm>
            <a:off x="523550" y="1998400"/>
            <a:ext cx="4884000" cy="2261100"/>
          </a:xfrm>
          <a:prstGeom prst="rect">
            <a:avLst/>
          </a:prstGeom>
          <a:noFill/>
          <a:ln>
            <a:noFill/>
          </a:ln>
        </p:spPr>
        <p:txBody>
          <a:bodyPr anchorCtr="0" anchor="t" bIns="91425" lIns="91425" spcFirstLastPara="1" rIns="91425" wrap="square" tIns="91425">
            <a:noAutofit/>
          </a:bodyPr>
          <a:lstStyle/>
          <a:p>
            <a:pPr indent="-323850" lvl="0" marL="457200" marR="0" rtl="0" algn="l">
              <a:lnSpc>
                <a:spcPct val="100000"/>
              </a:lnSpc>
              <a:spcBef>
                <a:spcPts val="0"/>
              </a:spcBef>
              <a:spcAft>
                <a:spcPts val="0"/>
              </a:spcAft>
              <a:buClr>
                <a:schemeClr val="dk2"/>
              </a:buClr>
              <a:buSzPts val="1500"/>
              <a:buChar char="●"/>
            </a:pPr>
            <a:r>
              <a:rPr lang="en-US" sz="1500">
                <a:solidFill>
                  <a:schemeClr val="dk2"/>
                </a:solidFill>
              </a:rPr>
              <a:t>Bucket the reviews of a product according to the product feature (here product is a smart phone)</a:t>
            </a:r>
            <a:endParaRPr sz="1500">
              <a:solidFill>
                <a:schemeClr val="dk2"/>
              </a:solidFill>
            </a:endParaRPr>
          </a:p>
          <a:p>
            <a:pPr indent="-323850" lvl="0" marL="457200" marR="0" rtl="0" algn="l">
              <a:lnSpc>
                <a:spcPct val="100000"/>
              </a:lnSpc>
              <a:spcBef>
                <a:spcPts val="1000"/>
              </a:spcBef>
              <a:spcAft>
                <a:spcPts val="0"/>
              </a:spcAft>
              <a:buClr>
                <a:schemeClr val="dk2"/>
              </a:buClr>
              <a:buSzPts val="1500"/>
              <a:buChar char="●"/>
            </a:pPr>
            <a:r>
              <a:rPr lang="en-US" sz="1500">
                <a:solidFill>
                  <a:schemeClr val="dk2"/>
                </a:solidFill>
              </a:rPr>
              <a:t>Analyse sentiment on each bucket of reviews</a:t>
            </a:r>
            <a:endParaRPr sz="1500">
              <a:solidFill>
                <a:schemeClr val="dk2"/>
              </a:solidFill>
            </a:endParaRPr>
          </a:p>
          <a:p>
            <a:pPr indent="-323850" lvl="0" marL="457200" marR="0" rtl="0" algn="just">
              <a:lnSpc>
                <a:spcPct val="100000"/>
              </a:lnSpc>
              <a:spcBef>
                <a:spcPts val="1000"/>
              </a:spcBef>
              <a:spcAft>
                <a:spcPts val="0"/>
              </a:spcAft>
              <a:buClr>
                <a:schemeClr val="dk2"/>
              </a:buClr>
              <a:buSzPts val="1500"/>
              <a:buChar char="●"/>
            </a:pPr>
            <a:r>
              <a:rPr lang="en-US" sz="1500">
                <a:solidFill>
                  <a:schemeClr val="dk2"/>
                </a:solidFill>
              </a:rPr>
              <a:t>Compare the ratings for different mobile phones and take necessary actions for the next incoming product</a:t>
            </a:r>
            <a:endParaRPr sz="1500">
              <a:solidFill>
                <a:schemeClr val="dk2"/>
              </a:solidFill>
            </a:endParaRPr>
          </a:p>
          <a:p>
            <a:pPr indent="0" lvl="0" marL="0" rtl="0" algn="l">
              <a:lnSpc>
                <a:spcPct val="115000"/>
              </a:lnSpc>
              <a:spcBef>
                <a:spcPts val="1000"/>
              </a:spcBef>
              <a:spcAft>
                <a:spcPts val="1000"/>
              </a:spcAft>
              <a:buSzPts val="1300"/>
              <a:buNone/>
            </a:pPr>
            <a:r>
              <a:t/>
            </a:r>
            <a:endParaRPr sz="1500">
              <a:solidFill>
                <a:schemeClr val="dk2"/>
              </a:solidFill>
            </a:endParaRPr>
          </a:p>
        </p:txBody>
      </p:sp>
      <p:sp>
        <p:nvSpPr>
          <p:cNvPr id="167" name="Google Shape;167;p5"/>
          <p:cNvSpPr txBox="1"/>
          <p:nvPr>
            <p:ph type="title"/>
          </p:nvPr>
        </p:nvSpPr>
        <p:spPr>
          <a:xfrm>
            <a:off x="727650" y="60382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PROPOSED SOLUTION</a:t>
            </a:r>
            <a:endParaRPr sz="3000"/>
          </a:p>
        </p:txBody>
      </p:sp>
      <p:pic>
        <p:nvPicPr>
          <p:cNvPr id="168" name="Google Shape;168;p5"/>
          <p:cNvPicPr preferRelativeResize="0"/>
          <p:nvPr/>
        </p:nvPicPr>
        <p:blipFill rotWithShape="1">
          <a:blip r:embed="rId3">
            <a:alphaModFix/>
          </a:blip>
          <a:srcRect b="9697" l="0" r="0" t="0"/>
          <a:stretch/>
        </p:blipFill>
        <p:spPr>
          <a:xfrm>
            <a:off x="5407675" y="1291425"/>
            <a:ext cx="3583925" cy="27509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6"/>
          <p:cNvSpPr txBox="1"/>
          <p:nvPr>
            <p:ph idx="1" type="body"/>
          </p:nvPr>
        </p:nvSpPr>
        <p:spPr>
          <a:xfrm>
            <a:off x="381450" y="1398236"/>
            <a:ext cx="8381100" cy="14208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2"/>
              </a:buClr>
              <a:buSzPts val="1500"/>
              <a:buChar char="●"/>
            </a:pPr>
            <a:r>
              <a:rPr lang="en-US" sz="1500">
                <a:solidFill>
                  <a:schemeClr val="dk2"/>
                </a:solidFill>
              </a:rPr>
              <a:t>Dataset is huge csv file with around 1.4 million reviews for different phone brands (i.e apple, Samsung, pixel etc ) from various countries.</a:t>
            </a:r>
            <a:endParaRPr sz="1500">
              <a:solidFill>
                <a:schemeClr val="dk2"/>
              </a:solidFill>
            </a:endParaRPr>
          </a:p>
          <a:p>
            <a:pPr indent="-323850" lvl="0" marL="457200" rtl="0" algn="l">
              <a:lnSpc>
                <a:spcPct val="115000"/>
              </a:lnSpc>
              <a:spcBef>
                <a:spcPts val="0"/>
              </a:spcBef>
              <a:spcAft>
                <a:spcPts val="0"/>
              </a:spcAft>
              <a:buClr>
                <a:schemeClr val="dk2"/>
              </a:buClr>
              <a:buSzPts val="1500"/>
              <a:buChar char="●"/>
            </a:pPr>
            <a:r>
              <a:rPr lang="en-US" sz="1500">
                <a:solidFill>
                  <a:schemeClr val="dk2"/>
                </a:solidFill>
              </a:rPr>
              <a:t>Filtered the reviews on relatively recent product from USA ( ex: iphone 10) to get around 25000 reviews</a:t>
            </a:r>
            <a:endParaRPr sz="1500">
              <a:solidFill>
                <a:schemeClr val="dk2"/>
              </a:solidFill>
            </a:endParaRPr>
          </a:p>
          <a:p>
            <a:pPr indent="-323850" lvl="0" marL="457200" rtl="0" algn="l">
              <a:lnSpc>
                <a:spcPct val="115000"/>
              </a:lnSpc>
              <a:spcBef>
                <a:spcPts val="0"/>
              </a:spcBef>
              <a:spcAft>
                <a:spcPts val="0"/>
              </a:spcAft>
              <a:buClr>
                <a:schemeClr val="dk2"/>
              </a:buClr>
              <a:buSzPts val="1500"/>
              <a:buChar char="●"/>
            </a:pPr>
            <a:r>
              <a:rPr lang="en-US" sz="1500">
                <a:solidFill>
                  <a:schemeClr val="dk2"/>
                </a:solidFill>
              </a:rPr>
              <a:t>Use date, extract (review) and product fields of the data set</a:t>
            </a:r>
            <a:endParaRPr sz="1500">
              <a:solidFill>
                <a:schemeClr val="dk2"/>
              </a:solidFill>
            </a:endParaRPr>
          </a:p>
          <a:p>
            <a:pPr indent="0" lvl="0" marL="0" rtl="0" algn="l">
              <a:lnSpc>
                <a:spcPct val="115000"/>
              </a:lnSpc>
              <a:spcBef>
                <a:spcPts val="1000"/>
              </a:spcBef>
              <a:spcAft>
                <a:spcPts val="1000"/>
              </a:spcAft>
              <a:buSzPts val="1300"/>
              <a:buNone/>
            </a:pPr>
            <a:r>
              <a:t/>
            </a:r>
            <a:endParaRPr sz="1500">
              <a:solidFill>
                <a:schemeClr val="dk2"/>
              </a:solidFill>
            </a:endParaRPr>
          </a:p>
        </p:txBody>
      </p:sp>
      <p:sp>
        <p:nvSpPr>
          <p:cNvPr id="174" name="Google Shape;174;p6"/>
          <p:cNvSpPr txBox="1"/>
          <p:nvPr>
            <p:ph type="title"/>
          </p:nvPr>
        </p:nvSpPr>
        <p:spPr>
          <a:xfrm>
            <a:off x="727650" y="603825"/>
            <a:ext cx="7688700" cy="794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DATASET</a:t>
            </a:r>
            <a:endParaRPr sz="3000"/>
          </a:p>
        </p:txBody>
      </p:sp>
      <p:pic>
        <p:nvPicPr>
          <p:cNvPr id="175" name="Google Shape;175;p6"/>
          <p:cNvPicPr preferRelativeResize="0"/>
          <p:nvPr/>
        </p:nvPicPr>
        <p:blipFill rotWithShape="1">
          <a:blip r:embed="rId3">
            <a:alphaModFix/>
          </a:blip>
          <a:srcRect b="0" l="0" r="0" t="0"/>
          <a:stretch/>
        </p:blipFill>
        <p:spPr>
          <a:xfrm>
            <a:off x="431800" y="2971425"/>
            <a:ext cx="8280402" cy="1701750"/>
          </a:xfrm>
          <a:prstGeom prst="rect">
            <a:avLst/>
          </a:prstGeom>
          <a:noFill/>
          <a:ln cap="flat" cmpd="sng" w="19050">
            <a:solidFill>
              <a:srgbClr val="333333"/>
            </a:solidFill>
            <a:prstDash val="solid"/>
            <a:round/>
            <a:headEnd len="sm" w="sm" type="none"/>
            <a:tailEnd len="sm" w="sm" type="none"/>
          </a:ln>
        </p:spPr>
      </p:pic>
      <p:sp>
        <p:nvSpPr>
          <p:cNvPr id="176" name="Google Shape;176;p6"/>
          <p:cNvSpPr txBox="1"/>
          <p:nvPr/>
        </p:nvSpPr>
        <p:spPr>
          <a:xfrm>
            <a:off x="0" y="4876800"/>
            <a:ext cx="58959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600">
                <a:latin typeface="Lato"/>
                <a:ea typeface="Lato"/>
                <a:cs typeface="Lato"/>
                <a:sym typeface="Lato"/>
              </a:rPr>
              <a:t>Source: </a:t>
            </a:r>
            <a:r>
              <a:rPr i="1" lang="en-US" sz="600">
                <a:latin typeface="Lato"/>
                <a:ea typeface="Lato"/>
                <a:cs typeface="Lato"/>
                <a:sym typeface="Lato"/>
              </a:rPr>
              <a:t>https://www.kaggle.com/masaladata/14-million-cell-phone-reviews</a:t>
            </a:r>
            <a:endParaRPr i="1" sz="6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7"/>
          <p:cNvSpPr txBox="1"/>
          <p:nvPr>
            <p:ph idx="1" type="body"/>
          </p:nvPr>
        </p:nvSpPr>
        <p:spPr>
          <a:xfrm>
            <a:off x="428425" y="1907425"/>
            <a:ext cx="51756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t/>
            </a:r>
            <a:endParaRPr sz="1800"/>
          </a:p>
          <a:p>
            <a:pPr indent="0" lvl="0" marL="0" rtl="0" algn="l">
              <a:lnSpc>
                <a:spcPct val="115000"/>
              </a:lnSpc>
              <a:spcBef>
                <a:spcPts val="1000"/>
              </a:spcBef>
              <a:spcAft>
                <a:spcPts val="1000"/>
              </a:spcAft>
              <a:buSzPts val="1300"/>
              <a:buNone/>
            </a:pPr>
            <a:r>
              <a:t/>
            </a:r>
            <a:endParaRPr/>
          </a:p>
        </p:txBody>
      </p:sp>
      <p:sp>
        <p:nvSpPr>
          <p:cNvPr id="182" name="Google Shape;182;p7"/>
          <p:cNvSpPr txBox="1"/>
          <p:nvPr>
            <p:ph type="title"/>
          </p:nvPr>
        </p:nvSpPr>
        <p:spPr>
          <a:xfrm>
            <a:off x="637750" y="5479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IMPLEMENTATION</a:t>
            </a:r>
            <a:endParaRPr sz="3000"/>
          </a:p>
        </p:txBody>
      </p:sp>
      <p:grpSp>
        <p:nvGrpSpPr>
          <p:cNvPr id="183" name="Google Shape;183;p7"/>
          <p:cNvGrpSpPr/>
          <p:nvPr/>
        </p:nvGrpSpPr>
        <p:grpSpPr>
          <a:xfrm>
            <a:off x="102975" y="1403814"/>
            <a:ext cx="2726700" cy="3482836"/>
            <a:chOff x="0" y="1189989"/>
            <a:chExt cx="2726700" cy="3482836"/>
          </a:xfrm>
        </p:grpSpPr>
        <p:sp>
          <p:nvSpPr>
            <p:cNvPr id="184" name="Google Shape;184;p7"/>
            <p:cNvSpPr/>
            <p:nvPr/>
          </p:nvSpPr>
          <p:spPr>
            <a:xfrm>
              <a:off x="0" y="1189989"/>
              <a:ext cx="2726700" cy="669000"/>
            </a:xfrm>
            <a:prstGeom prst="homePlate">
              <a:avLst>
                <a:gd fmla="val 50000" name="adj"/>
              </a:avLst>
            </a:prstGeom>
            <a:solidFill>
              <a:srgbClr val="155B5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i="0" lang="en-US" sz="1400" u="none" cap="none" strike="noStrike">
                  <a:solidFill>
                    <a:srgbClr val="FFFFFF"/>
                  </a:solidFill>
                  <a:latin typeface="Lato"/>
                  <a:ea typeface="Lato"/>
                  <a:cs typeface="Lato"/>
                  <a:sym typeface="Lato"/>
                </a:rPr>
                <a:t>POS T</a:t>
              </a:r>
              <a:r>
                <a:rPr lang="en-US">
                  <a:solidFill>
                    <a:srgbClr val="FFFFFF"/>
                  </a:solidFill>
                  <a:latin typeface="Lato"/>
                  <a:ea typeface="Lato"/>
                  <a:cs typeface="Lato"/>
                  <a:sym typeface="Lato"/>
                </a:rPr>
                <a:t>agging</a:t>
              </a:r>
              <a:r>
                <a:rPr i="0" lang="en-US" sz="1400" u="none" cap="none" strike="noStrike">
                  <a:solidFill>
                    <a:srgbClr val="FFFFFF"/>
                  </a:solidFill>
                  <a:latin typeface="Lato"/>
                  <a:ea typeface="Lato"/>
                  <a:cs typeface="Lato"/>
                  <a:sym typeface="Lato"/>
                </a:rPr>
                <a:t> &amp; Cleaning</a:t>
              </a:r>
              <a:endParaRPr i="0" sz="1400" u="none" cap="none" strike="noStrike">
                <a:solidFill>
                  <a:srgbClr val="FFFFFF"/>
                </a:solidFill>
                <a:latin typeface="Lato"/>
                <a:ea typeface="Lato"/>
                <a:cs typeface="Lato"/>
                <a:sym typeface="Lato"/>
              </a:endParaRPr>
            </a:p>
          </p:txBody>
        </p:sp>
        <p:sp>
          <p:nvSpPr>
            <p:cNvPr id="185" name="Google Shape;185;p7"/>
            <p:cNvSpPr txBox="1"/>
            <p:nvPr/>
          </p:nvSpPr>
          <p:spPr>
            <a:xfrm>
              <a:off x="26575" y="2057125"/>
              <a:ext cx="2213100" cy="26157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SzPts val="1400"/>
                <a:buFont typeface="Lato"/>
                <a:buChar char="●"/>
              </a:pPr>
              <a:r>
                <a:rPr i="0" lang="en-US" sz="1400" u="none" cap="none" strike="noStrike">
                  <a:solidFill>
                    <a:srgbClr val="000000"/>
                  </a:solidFill>
                  <a:latin typeface="Lato"/>
                  <a:ea typeface="Lato"/>
                  <a:cs typeface="Lato"/>
                  <a:sym typeface="Lato"/>
                </a:rPr>
                <a:t>B</a:t>
              </a:r>
              <a:r>
                <a:rPr lang="en-US">
                  <a:latin typeface="Lato"/>
                  <a:ea typeface="Lato"/>
                  <a:cs typeface="Lato"/>
                  <a:sym typeface="Lato"/>
                </a:rPr>
                <a:t>reak </a:t>
              </a:r>
              <a:r>
                <a:rPr i="0" lang="en-US" sz="1400" u="none" cap="none" strike="noStrike">
                  <a:solidFill>
                    <a:srgbClr val="000000"/>
                  </a:solidFill>
                  <a:latin typeface="Lato"/>
                  <a:ea typeface="Lato"/>
                  <a:cs typeface="Lato"/>
                  <a:sym typeface="Lato"/>
                </a:rPr>
                <a:t> the reviews </a:t>
              </a:r>
              <a:endParaRPr i="0" sz="1400" u="none" cap="none" strike="noStrike">
                <a:solidFill>
                  <a:srgbClr val="000000"/>
                </a:solidFill>
                <a:latin typeface="Lato"/>
                <a:ea typeface="Lato"/>
                <a:cs typeface="Lato"/>
                <a:sym typeface="Lato"/>
              </a:endParaRPr>
            </a:p>
            <a:p>
              <a:pPr indent="-317500" lvl="0" marL="457200" marR="0" rtl="0" algn="l">
                <a:lnSpc>
                  <a:spcPct val="115000"/>
                </a:lnSpc>
                <a:spcBef>
                  <a:spcPts val="0"/>
                </a:spcBef>
                <a:spcAft>
                  <a:spcPts val="0"/>
                </a:spcAft>
                <a:buSzPts val="1400"/>
                <a:buFont typeface="Lato"/>
                <a:buChar char="●"/>
              </a:pPr>
              <a:r>
                <a:rPr lang="en-US">
                  <a:latin typeface="Lato"/>
                  <a:ea typeface="Lato"/>
                  <a:cs typeface="Lato"/>
                  <a:sym typeface="Lato"/>
                </a:rPr>
                <a:t>C</a:t>
              </a:r>
              <a:r>
                <a:rPr i="0" lang="en-US" sz="1400" u="none" cap="none" strike="noStrike">
                  <a:solidFill>
                    <a:srgbClr val="000000"/>
                  </a:solidFill>
                  <a:latin typeface="Lato"/>
                  <a:ea typeface="Lato"/>
                  <a:cs typeface="Lato"/>
                  <a:sym typeface="Lato"/>
                </a:rPr>
                <a:t>ollect all “NOUNS” </a:t>
              </a:r>
              <a:endParaRPr i="0" sz="1400" u="none" cap="none" strike="noStrike">
                <a:solidFill>
                  <a:srgbClr val="000000"/>
                </a:solidFill>
                <a:latin typeface="Lato"/>
                <a:ea typeface="Lato"/>
                <a:cs typeface="Lato"/>
                <a:sym typeface="Lato"/>
              </a:endParaRPr>
            </a:p>
          </p:txBody>
        </p:sp>
      </p:grpSp>
      <p:grpSp>
        <p:nvGrpSpPr>
          <p:cNvPr id="186" name="Google Shape;186;p7"/>
          <p:cNvGrpSpPr/>
          <p:nvPr/>
        </p:nvGrpSpPr>
        <p:grpSpPr>
          <a:xfrm>
            <a:off x="2366400" y="1403600"/>
            <a:ext cx="2541300" cy="3483050"/>
            <a:chOff x="2263425" y="1189775"/>
            <a:chExt cx="2541300" cy="3483050"/>
          </a:xfrm>
        </p:grpSpPr>
        <p:sp>
          <p:nvSpPr>
            <p:cNvPr id="187" name="Google Shape;187;p7"/>
            <p:cNvSpPr/>
            <p:nvPr/>
          </p:nvSpPr>
          <p:spPr>
            <a:xfrm>
              <a:off x="2263425" y="1189775"/>
              <a:ext cx="2541300" cy="669000"/>
            </a:xfrm>
            <a:prstGeom prst="chevron">
              <a:avLst>
                <a:gd fmla="val 50000" name="adj"/>
              </a:avLst>
            </a:prstGeom>
            <a:solidFill>
              <a:srgbClr val="1B786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US" sz="1400" u="none" cap="none" strike="noStrike">
                  <a:solidFill>
                    <a:srgbClr val="FFFFFF"/>
                  </a:solidFill>
                  <a:latin typeface="Lato"/>
                  <a:ea typeface="Lato"/>
                  <a:cs typeface="Lato"/>
                  <a:sym typeface="Lato"/>
                </a:rPr>
                <a:t>Clustering Vectors</a:t>
              </a:r>
              <a:endParaRPr i="0" sz="1400" u="none" cap="none" strike="noStrike">
                <a:solidFill>
                  <a:srgbClr val="FFFFFF"/>
                </a:solidFill>
                <a:latin typeface="Lato"/>
                <a:ea typeface="Lato"/>
                <a:cs typeface="Lato"/>
                <a:sym typeface="Lato"/>
              </a:endParaRPr>
            </a:p>
          </p:txBody>
        </p:sp>
        <p:sp>
          <p:nvSpPr>
            <p:cNvPr id="188" name="Google Shape;188;p7"/>
            <p:cNvSpPr txBox="1"/>
            <p:nvPr/>
          </p:nvSpPr>
          <p:spPr>
            <a:xfrm>
              <a:off x="2508350" y="2057125"/>
              <a:ext cx="1960800" cy="2615700"/>
            </a:xfrm>
            <a:prstGeom prst="rect">
              <a:avLst/>
            </a:prstGeom>
            <a:noFill/>
            <a:ln>
              <a:noFill/>
            </a:ln>
          </p:spPr>
          <p:txBody>
            <a:bodyPr anchorCtr="0" anchor="t" bIns="91425" lIns="0" spcFirstLastPara="1" rIns="91425" wrap="square" tIns="91425">
              <a:noAutofit/>
            </a:bodyPr>
            <a:lstStyle/>
            <a:p>
              <a:pPr indent="-260350" lvl="0" marL="114300" marR="0" rtl="0" algn="l">
                <a:lnSpc>
                  <a:spcPct val="115000"/>
                </a:lnSpc>
                <a:spcBef>
                  <a:spcPts val="0"/>
                </a:spcBef>
                <a:spcAft>
                  <a:spcPts val="0"/>
                </a:spcAft>
                <a:buSzPts val="1400"/>
                <a:buFont typeface="Lato"/>
                <a:buChar char="●"/>
              </a:pPr>
              <a:r>
                <a:rPr lang="en-US">
                  <a:latin typeface="Lato"/>
                  <a:ea typeface="Lato"/>
                  <a:cs typeface="Lato"/>
                  <a:sym typeface="Lato"/>
                </a:rPr>
                <a:t>E</a:t>
              </a:r>
              <a:r>
                <a:rPr i="0" lang="en-US" sz="1400" u="none" cap="none" strike="noStrike">
                  <a:solidFill>
                    <a:srgbClr val="000000"/>
                  </a:solidFill>
                  <a:latin typeface="Lato"/>
                  <a:ea typeface="Lato"/>
                  <a:cs typeface="Lato"/>
                  <a:sym typeface="Lato"/>
                </a:rPr>
                <a:t>xtract all the features from the reviews</a:t>
              </a:r>
              <a:endParaRPr>
                <a:latin typeface="Lato"/>
                <a:ea typeface="Lato"/>
                <a:cs typeface="Lato"/>
                <a:sym typeface="Lato"/>
              </a:endParaRPr>
            </a:p>
            <a:p>
              <a:pPr indent="-260350" lvl="0" marL="114300" marR="0" rtl="0" algn="l">
                <a:lnSpc>
                  <a:spcPct val="115000"/>
                </a:lnSpc>
                <a:spcBef>
                  <a:spcPts val="0"/>
                </a:spcBef>
                <a:spcAft>
                  <a:spcPts val="0"/>
                </a:spcAft>
                <a:buSzPts val="1400"/>
                <a:buFont typeface="Lato"/>
                <a:buChar char="●"/>
              </a:pPr>
              <a:r>
                <a:rPr lang="en-US">
                  <a:latin typeface="Lato"/>
                  <a:ea typeface="Lato"/>
                  <a:cs typeface="Lato"/>
                  <a:sym typeface="Lato"/>
                </a:rPr>
                <a:t>Find</a:t>
              </a:r>
              <a:r>
                <a:rPr i="0" lang="en-US" sz="1400" u="none" cap="none" strike="noStrike">
                  <a:solidFill>
                    <a:srgbClr val="000000"/>
                  </a:solidFill>
                  <a:latin typeface="Lato"/>
                  <a:ea typeface="Lato"/>
                  <a:cs typeface="Lato"/>
                  <a:sym typeface="Lato"/>
                </a:rPr>
                <a:t> most “Talked” about features of the </a:t>
              </a:r>
              <a:r>
                <a:rPr lang="en-US">
                  <a:latin typeface="Lato"/>
                  <a:ea typeface="Lato"/>
                  <a:cs typeface="Lato"/>
                  <a:sym typeface="Lato"/>
                </a:rPr>
                <a:t>smartphones</a:t>
              </a:r>
              <a:endParaRPr i="0" sz="1400" u="none" cap="none" strike="noStrike">
                <a:solidFill>
                  <a:srgbClr val="000000"/>
                </a:solidFill>
                <a:latin typeface="Lato"/>
                <a:ea typeface="Lato"/>
                <a:cs typeface="Lato"/>
                <a:sym typeface="Lato"/>
              </a:endParaRPr>
            </a:p>
          </p:txBody>
        </p:sp>
      </p:grpSp>
      <p:grpSp>
        <p:nvGrpSpPr>
          <p:cNvPr id="189" name="Google Shape;189;p7"/>
          <p:cNvGrpSpPr/>
          <p:nvPr/>
        </p:nvGrpSpPr>
        <p:grpSpPr>
          <a:xfrm>
            <a:off x="4432949" y="1403600"/>
            <a:ext cx="2541300" cy="3483050"/>
            <a:chOff x="4329974" y="1189775"/>
            <a:chExt cx="2541300" cy="3483050"/>
          </a:xfrm>
        </p:grpSpPr>
        <p:sp>
          <p:nvSpPr>
            <p:cNvPr id="190" name="Google Shape;190;p7"/>
            <p:cNvSpPr/>
            <p:nvPr/>
          </p:nvSpPr>
          <p:spPr>
            <a:xfrm>
              <a:off x="4329974" y="1189775"/>
              <a:ext cx="2541300" cy="669000"/>
            </a:xfrm>
            <a:prstGeom prst="chevron">
              <a:avLst>
                <a:gd fmla="val 50000" name="adj"/>
              </a:avLst>
            </a:prstGeom>
            <a:solidFill>
              <a:srgbClr val="1D7E7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US" sz="1400" u="none" cap="none" strike="noStrike">
                  <a:solidFill>
                    <a:srgbClr val="FFFFFF"/>
                  </a:solidFill>
                  <a:latin typeface="Lato"/>
                  <a:ea typeface="Lato"/>
                  <a:cs typeface="Lato"/>
                  <a:sym typeface="Lato"/>
                </a:rPr>
                <a:t>Similarity &amp; Feature Mapping</a:t>
              </a:r>
              <a:endParaRPr i="0" sz="1400" u="none" cap="none" strike="noStrike">
                <a:solidFill>
                  <a:srgbClr val="FFFFFF"/>
                </a:solidFill>
                <a:latin typeface="Lato"/>
                <a:ea typeface="Lato"/>
                <a:cs typeface="Lato"/>
                <a:sym typeface="Lato"/>
              </a:endParaRPr>
            </a:p>
          </p:txBody>
        </p:sp>
        <p:sp>
          <p:nvSpPr>
            <p:cNvPr id="191" name="Google Shape;191;p7"/>
            <p:cNvSpPr txBox="1"/>
            <p:nvPr/>
          </p:nvSpPr>
          <p:spPr>
            <a:xfrm>
              <a:off x="4469025" y="2057125"/>
              <a:ext cx="2049600" cy="2615700"/>
            </a:xfrm>
            <a:prstGeom prst="rect">
              <a:avLst/>
            </a:prstGeom>
            <a:noFill/>
            <a:ln>
              <a:noFill/>
            </a:ln>
          </p:spPr>
          <p:txBody>
            <a:bodyPr anchorCtr="0" anchor="t" bIns="91425" lIns="91425" spcFirstLastPara="1" rIns="91425" wrap="square" tIns="91425">
              <a:noAutofit/>
            </a:bodyPr>
            <a:lstStyle/>
            <a:p>
              <a:pPr indent="-317500" lvl="0" marL="342900" marR="0" rtl="0" algn="l">
                <a:lnSpc>
                  <a:spcPct val="115000"/>
                </a:lnSpc>
                <a:spcBef>
                  <a:spcPts val="0"/>
                </a:spcBef>
                <a:spcAft>
                  <a:spcPts val="0"/>
                </a:spcAft>
                <a:buSzPts val="1400"/>
                <a:buFont typeface="Lato"/>
                <a:buChar char="●"/>
              </a:pPr>
              <a:r>
                <a:rPr lang="en-US">
                  <a:latin typeface="Lato"/>
                  <a:ea typeface="Lato"/>
                  <a:cs typeface="Lato"/>
                  <a:sym typeface="Lato"/>
                </a:rPr>
                <a:t>Vectorize the feature and nouns extracted</a:t>
              </a:r>
              <a:r>
                <a:rPr i="0" lang="en-US" sz="1400" u="none" cap="none" strike="noStrike">
                  <a:solidFill>
                    <a:srgbClr val="000000"/>
                  </a:solidFill>
                  <a:latin typeface="Lato"/>
                  <a:ea typeface="Lato"/>
                  <a:cs typeface="Lato"/>
                  <a:sym typeface="Lato"/>
                </a:rPr>
                <a:t> </a:t>
              </a:r>
              <a:endParaRPr i="0" sz="1400" u="none" cap="none" strike="noStrike">
                <a:solidFill>
                  <a:srgbClr val="000000"/>
                </a:solidFill>
                <a:latin typeface="Lato"/>
                <a:ea typeface="Lato"/>
                <a:cs typeface="Lato"/>
                <a:sym typeface="Lato"/>
              </a:endParaRPr>
            </a:p>
            <a:p>
              <a:pPr indent="-317500" lvl="0" marL="342900" marR="0" rtl="0" algn="l">
                <a:lnSpc>
                  <a:spcPct val="115000"/>
                </a:lnSpc>
                <a:spcBef>
                  <a:spcPts val="0"/>
                </a:spcBef>
                <a:spcAft>
                  <a:spcPts val="0"/>
                </a:spcAft>
                <a:buSzPts val="1400"/>
                <a:buFont typeface="Lato"/>
                <a:buChar char="●"/>
              </a:pPr>
              <a:r>
                <a:rPr lang="en-US">
                  <a:latin typeface="Lato"/>
                  <a:ea typeface="Lato"/>
                  <a:cs typeface="Lato"/>
                  <a:sym typeface="Lato"/>
                </a:rPr>
                <a:t>G</a:t>
              </a:r>
              <a:r>
                <a:rPr i="0" lang="en-US" sz="1400" u="none" cap="none" strike="noStrike">
                  <a:solidFill>
                    <a:srgbClr val="000000"/>
                  </a:solidFill>
                  <a:latin typeface="Lato"/>
                  <a:ea typeface="Lato"/>
                  <a:cs typeface="Lato"/>
                  <a:sym typeface="Lato"/>
                </a:rPr>
                <a:t>et similarity index</a:t>
              </a:r>
              <a:endParaRPr i="0" sz="1400" u="none" cap="none" strike="noStrike">
                <a:solidFill>
                  <a:srgbClr val="000000"/>
                </a:solidFill>
                <a:latin typeface="Lato"/>
                <a:ea typeface="Lato"/>
                <a:cs typeface="Lato"/>
                <a:sym typeface="Lato"/>
              </a:endParaRPr>
            </a:p>
          </p:txBody>
        </p:sp>
      </p:grpSp>
      <p:grpSp>
        <p:nvGrpSpPr>
          <p:cNvPr id="192" name="Google Shape;192;p7"/>
          <p:cNvGrpSpPr/>
          <p:nvPr/>
        </p:nvGrpSpPr>
        <p:grpSpPr>
          <a:xfrm>
            <a:off x="6499714" y="1403600"/>
            <a:ext cx="2541300" cy="3483050"/>
            <a:chOff x="6396739" y="1189775"/>
            <a:chExt cx="2541300" cy="3483050"/>
          </a:xfrm>
        </p:grpSpPr>
        <p:sp>
          <p:nvSpPr>
            <p:cNvPr id="193" name="Google Shape;193;p7"/>
            <p:cNvSpPr/>
            <p:nvPr/>
          </p:nvSpPr>
          <p:spPr>
            <a:xfrm>
              <a:off x="6396739" y="1189775"/>
              <a:ext cx="2541300" cy="669000"/>
            </a:xfrm>
            <a:prstGeom prst="chevron">
              <a:avLst>
                <a:gd fmla="val 50000" name="adj"/>
              </a:avLst>
            </a:prstGeom>
            <a:solidFill>
              <a:srgbClr val="1F88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i="0" lang="en-US" sz="1400" u="none" cap="none" strike="noStrike">
                  <a:solidFill>
                    <a:srgbClr val="FFFFFF"/>
                  </a:solidFill>
                  <a:latin typeface="Lato"/>
                  <a:ea typeface="Lato"/>
                  <a:cs typeface="Lato"/>
                  <a:sym typeface="Lato"/>
                </a:rPr>
                <a:t> Sentiment Analysis</a:t>
              </a:r>
              <a:endParaRPr i="0" sz="1400" u="none" cap="none" strike="noStrike">
                <a:solidFill>
                  <a:srgbClr val="FFFFFF"/>
                </a:solidFill>
                <a:latin typeface="Lato"/>
                <a:ea typeface="Lato"/>
                <a:cs typeface="Lato"/>
                <a:sym typeface="Lato"/>
              </a:endParaRPr>
            </a:p>
          </p:txBody>
        </p:sp>
        <p:sp>
          <p:nvSpPr>
            <p:cNvPr id="194" name="Google Shape;194;p7"/>
            <p:cNvSpPr txBox="1"/>
            <p:nvPr/>
          </p:nvSpPr>
          <p:spPr>
            <a:xfrm>
              <a:off x="6581650" y="2057125"/>
              <a:ext cx="2038200" cy="2615700"/>
            </a:xfrm>
            <a:prstGeom prst="rect">
              <a:avLst/>
            </a:prstGeom>
            <a:noFill/>
            <a:ln>
              <a:noFill/>
            </a:ln>
          </p:spPr>
          <p:txBody>
            <a:bodyPr anchorCtr="0" anchor="t" bIns="91425" lIns="91425" spcFirstLastPara="1" rIns="91425" wrap="square" tIns="91425">
              <a:noAutofit/>
            </a:bodyPr>
            <a:lstStyle/>
            <a:p>
              <a:pPr indent="-317500" lvl="0" marL="228600" marR="0" rtl="0" algn="l">
                <a:lnSpc>
                  <a:spcPct val="115000"/>
                </a:lnSpc>
                <a:spcBef>
                  <a:spcPts val="0"/>
                </a:spcBef>
                <a:spcAft>
                  <a:spcPts val="0"/>
                </a:spcAft>
                <a:buClr>
                  <a:srgbClr val="000000"/>
                </a:buClr>
                <a:buSzPts val="1400"/>
                <a:buFont typeface="Lato"/>
                <a:buChar char="●"/>
              </a:pPr>
              <a:r>
                <a:rPr i="0" lang="en-US" sz="1400" u="none" cap="none" strike="noStrike">
                  <a:solidFill>
                    <a:srgbClr val="000000"/>
                  </a:solidFill>
                  <a:latin typeface="Lato"/>
                  <a:ea typeface="Lato"/>
                  <a:cs typeface="Lato"/>
                  <a:sym typeface="Lato"/>
                </a:rPr>
                <a:t>Bucket</a:t>
              </a:r>
              <a:r>
                <a:rPr lang="en-US">
                  <a:latin typeface="Lato"/>
                  <a:ea typeface="Lato"/>
                  <a:cs typeface="Lato"/>
                  <a:sym typeface="Lato"/>
                </a:rPr>
                <a:t> </a:t>
              </a:r>
              <a:r>
                <a:rPr i="0" lang="en-US" sz="1400" u="none" cap="none" strike="noStrike">
                  <a:solidFill>
                    <a:srgbClr val="000000"/>
                  </a:solidFill>
                  <a:latin typeface="Lato"/>
                  <a:ea typeface="Lato"/>
                  <a:cs typeface="Lato"/>
                  <a:sym typeface="Lato"/>
                </a:rPr>
                <a:t>the review to the most similar feature</a:t>
              </a:r>
              <a:endParaRPr>
                <a:latin typeface="Lato"/>
                <a:ea typeface="Lato"/>
                <a:cs typeface="Lato"/>
                <a:sym typeface="Lato"/>
              </a:endParaRPr>
            </a:p>
            <a:p>
              <a:pPr indent="-317500" lvl="0" marL="228600" marR="0" rtl="0" algn="l">
                <a:lnSpc>
                  <a:spcPct val="115000"/>
                </a:lnSpc>
                <a:spcBef>
                  <a:spcPts val="0"/>
                </a:spcBef>
                <a:spcAft>
                  <a:spcPts val="0"/>
                </a:spcAft>
                <a:buClr>
                  <a:srgbClr val="000000"/>
                </a:buClr>
                <a:buSzPts val="1400"/>
                <a:buFont typeface="Lato"/>
                <a:buChar char="●"/>
              </a:pPr>
              <a:r>
                <a:rPr lang="en-US">
                  <a:latin typeface="Lato"/>
                  <a:ea typeface="Lato"/>
                  <a:cs typeface="Lato"/>
                  <a:sym typeface="Lato"/>
                </a:rPr>
                <a:t>D</a:t>
              </a:r>
              <a:r>
                <a:rPr i="0" lang="en-US" sz="1400" u="none" cap="none" strike="noStrike">
                  <a:solidFill>
                    <a:srgbClr val="000000"/>
                  </a:solidFill>
                  <a:latin typeface="Lato"/>
                  <a:ea typeface="Lato"/>
                  <a:cs typeface="Lato"/>
                  <a:sym typeface="Lato"/>
                </a:rPr>
                <a:t>etect sentiments</a:t>
              </a:r>
              <a:endParaRPr i="0" sz="1400" u="none" cap="none" strike="noStrike">
                <a:solidFill>
                  <a:srgbClr val="000000"/>
                </a:solidFill>
                <a:latin typeface="Lato"/>
                <a:ea typeface="Lato"/>
                <a:cs typeface="Lato"/>
                <a:sym typeface="Lato"/>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8"/>
          <p:cNvSpPr txBox="1"/>
          <p:nvPr>
            <p:ph idx="1" type="body"/>
          </p:nvPr>
        </p:nvSpPr>
        <p:spPr>
          <a:xfrm>
            <a:off x="4359850" y="1430425"/>
            <a:ext cx="4058400" cy="2851200"/>
          </a:xfrm>
          <a:prstGeom prst="rect">
            <a:avLst/>
          </a:prstGeom>
          <a:noFill/>
          <a:ln>
            <a:noFill/>
          </a:ln>
        </p:spPr>
        <p:txBody>
          <a:bodyPr anchorCtr="0" anchor="t" bIns="91425" lIns="91425" spcFirstLastPara="1" rIns="91425" wrap="square" tIns="91425">
            <a:noAutofit/>
          </a:bodyPr>
          <a:lstStyle/>
          <a:p>
            <a:pPr indent="-342900" lvl="0" marL="800100" rtl="0" algn="just">
              <a:lnSpc>
                <a:spcPct val="115000"/>
              </a:lnSpc>
              <a:spcBef>
                <a:spcPts val="0"/>
              </a:spcBef>
              <a:spcAft>
                <a:spcPts val="0"/>
              </a:spcAft>
              <a:buClr>
                <a:schemeClr val="dk2"/>
              </a:buClr>
              <a:buSzPts val="1300"/>
              <a:buAutoNum type="arabicPeriod"/>
            </a:pPr>
            <a:r>
              <a:rPr lang="en-US">
                <a:solidFill>
                  <a:schemeClr val="dk2"/>
                </a:solidFill>
              </a:rPr>
              <a:t>Phone performance is better than the last apple version. I really liked the camera and the pictures are just amazing</a:t>
            </a:r>
            <a:endParaRPr>
              <a:solidFill>
                <a:schemeClr val="dk2"/>
              </a:solidFill>
            </a:endParaRPr>
          </a:p>
          <a:p>
            <a:pPr indent="-342900" lvl="0" marL="800100" rtl="0" algn="just">
              <a:lnSpc>
                <a:spcPct val="115000"/>
              </a:lnSpc>
              <a:spcBef>
                <a:spcPts val="1600"/>
              </a:spcBef>
              <a:spcAft>
                <a:spcPts val="1600"/>
              </a:spcAft>
              <a:buClr>
                <a:schemeClr val="dk2"/>
              </a:buClr>
              <a:buSzPts val="1300"/>
              <a:buAutoNum type="arabicPeriod"/>
            </a:pPr>
            <a:r>
              <a:rPr lang="en-US">
                <a:solidFill>
                  <a:schemeClr val="dk2"/>
                </a:solidFill>
              </a:rPr>
              <a:t>Its been so easy for me to carry on this phone, I don’t need to charge for so long. But the 16gb space is too less for todays phones, I need it more than 32 gb atleast</a:t>
            </a:r>
            <a:endParaRPr>
              <a:solidFill>
                <a:schemeClr val="dk2"/>
              </a:solidFill>
            </a:endParaRPr>
          </a:p>
        </p:txBody>
      </p:sp>
      <p:sp>
        <p:nvSpPr>
          <p:cNvPr id="200" name="Google Shape;200;p8"/>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01" name="Google Shape;201;p8"/>
          <p:cNvSpPr txBox="1"/>
          <p:nvPr/>
        </p:nvSpPr>
        <p:spPr>
          <a:xfrm>
            <a:off x="599846" y="1430428"/>
            <a:ext cx="3760013"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accent1"/>
              </a:buClr>
              <a:buSzPts val="1300"/>
              <a:buFont typeface="Lato"/>
              <a:buNone/>
            </a:pPr>
            <a:r>
              <a:rPr b="1" i="0" lang="en-US" sz="1800" u="none" cap="none" strike="noStrike">
                <a:solidFill>
                  <a:schemeClr val="dk2"/>
                </a:solidFill>
                <a:latin typeface="Lato"/>
                <a:ea typeface="Lato"/>
                <a:cs typeface="Lato"/>
                <a:sym typeface="Lato"/>
              </a:rPr>
              <a:t>1. Break the reviews into </a:t>
            </a:r>
            <a:r>
              <a:rPr b="1" lang="en-US" sz="1800">
                <a:solidFill>
                  <a:schemeClr val="dk2"/>
                </a:solidFill>
                <a:latin typeface="Lato"/>
                <a:ea typeface="Lato"/>
                <a:cs typeface="Lato"/>
                <a:sym typeface="Lato"/>
              </a:rPr>
              <a:t>separate</a:t>
            </a:r>
            <a:r>
              <a:rPr b="1" lang="en-US" sz="1800">
                <a:solidFill>
                  <a:schemeClr val="dk2"/>
                </a:solidFill>
                <a:latin typeface="Lato"/>
                <a:ea typeface="Lato"/>
                <a:cs typeface="Lato"/>
                <a:sym typeface="Lato"/>
              </a:rPr>
              <a:t> </a:t>
            </a:r>
            <a:r>
              <a:rPr b="1" i="0" lang="en-US" sz="1800" u="none" cap="none" strike="noStrike">
                <a:solidFill>
                  <a:schemeClr val="dk2"/>
                </a:solidFill>
                <a:latin typeface="Lato"/>
                <a:ea typeface="Lato"/>
                <a:cs typeface="Lato"/>
                <a:sym typeface="Lato"/>
              </a:rPr>
              <a:t>sentences</a:t>
            </a:r>
            <a:endParaRPr>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9"/>
          <p:cNvSpPr txBox="1"/>
          <p:nvPr>
            <p:ph idx="1" type="body"/>
          </p:nvPr>
        </p:nvSpPr>
        <p:spPr>
          <a:xfrm>
            <a:off x="4630525" y="1430425"/>
            <a:ext cx="3787500" cy="3126600"/>
          </a:xfrm>
          <a:prstGeom prst="rect">
            <a:avLst/>
          </a:prstGeom>
          <a:noFill/>
          <a:ln>
            <a:noFill/>
          </a:ln>
        </p:spPr>
        <p:txBody>
          <a:bodyPr anchorCtr="0" anchor="t" bIns="91425" lIns="91425" spcFirstLastPara="1" rIns="91425" wrap="square" tIns="91425">
            <a:noAutofit/>
          </a:bodyPr>
          <a:lstStyle/>
          <a:p>
            <a:pPr indent="-342900" lvl="0" marL="800100" rtl="0" algn="l">
              <a:lnSpc>
                <a:spcPct val="115000"/>
              </a:lnSpc>
              <a:spcBef>
                <a:spcPts val="0"/>
              </a:spcBef>
              <a:spcAft>
                <a:spcPts val="0"/>
              </a:spcAft>
              <a:buClr>
                <a:schemeClr val="dk2"/>
              </a:buClr>
              <a:buSzPts val="1300"/>
              <a:buAutoNum type="arabicPeriod"/>
            </a:pPr>
            <a:r>
              <a:rPr lang="en-US">
                <a:solidFill>
                  <a:schemeClr val="dk2"/>
                </a:solidFill>
              </a:rPr>
              <a:t>Phone performance works better than the last apple version. </a:t>
            </a:r>
            <a:endParaRPr>
              <a:solidFill>
                <a:schemeClr val="dk2"/>
              </a:solidFill>
            </a:endParaRPr>
          </a:p>
          <a:p>
            <a:pPr indent="-342900" lvl="0" marL="800100" rtl="0" algn="l">
              <a:lnSpc>
                <a:spcPct val="115000"/>
              </a:lnSpc>
              <a:spcBef>
                <a:spcPts val="1600"/>
              </a:spcBef>
              <a:spcAft>
                <a:spcPts val="0"/>
              </a:spcAft>
              <a:buClr>
                <a:schemeClr val="dk2"/>
              </a:buClr>
              <a:buSzPts val="1300"/>
              <a:buAutoNum type="arabicPeriod"/>
            </a:pPr>
            <a:r>
              <a:rPr lang="en-US">
                <a:solidFill>
                  <a:schemeClr val="dk2"/>
                </a:solidFill>
              </a:rPr>
              <a:t>I really liked the camera and the pictures are just amazing</a:t>
            </a:r>
            <a:endParaRPr>
              <a:solidFill>
                <a:schemeClr val="dk2"/>
              </a:solidFill>
            </a:endParaRPr>
          </a:p>
          <a:p>
            <a:pPr indent="-342900" lvl="0" marL="800100" rtl="0" algn="l">
              <a:lnSpc>
                <a:spcPct val="115000"/>
              </a:lnSpc>
              <a:spcBef>
                <a:spcPts val="1600"/>
              </a:spcBef>
              <a:spcAft>
                <a:spcPts val="0"/>
              </a:spcAft>
              <a:buClr>
                <a:schemeClr val="dk2"/>
              </a:buClr>
              <a:buSzPts val="1300"/>
              <a:buAutoNum type="arabicPeriod"/>
            </a:pPr>
            <a:r>
              <a:rPr lang="en-US">
                <a:solidFill>
                  <a:schemeClr val="dk2"/>
                </a:solidFill>
              </a:rPr>
              <a:t>Its been so easy for me to carry on this phone, I don’t need to charge for so long. </a:t>
            </a:r>
            <a:endParaRPr>
              <a:solidFill>
                <a:schemeClr val="dk2"/>
              </a:solidFill>
            </a:endParaRPr>
          </a:p>
          <a:p>
            <a:pPr indent="-342900" lvl="0" marL="800100" rtl="0" algn="l">
              <a:lnSpc>
                <a:spcPct val="115000"/>
              </a:lnSpc>
              <a:spcBef>
                <a:spcPts val="1600"/>
              </a:spcBef>
              <a:spcAft>
                <a:spcPts val="1600"/>
              </a:spcAft>
              <a:buClr>
                <a:schemeClr val="dk2"/>
              </a:buClr>
              <a:buSzPts val="1300"/>
              <a:buAutoNum type="arabicPeriod"/>
            </a:pPr>
            <a:r>
              <a:rPr lang="en-US">
                <a:solidFill>
                  <a:schemeClr val="dk2"/>
                </a:solidFill>
              </a:rPr>
              <a:t>But the 16gb space  is too less for todays phones, I need it more than 32 gb atleast</a:t>
            </a:r>
            <a:endParaRPr>
              <a:solidFill>
                <a:schemeClr val="dk2"/>
              </a:solidFill>
            </a:endParaRPr>
          </a:p>
        </p:txBody>
      </p:sp>
      <p:sp>
        <p:nvSpPr>
          <p:cNvPr id="207" name="Google Shape;207;p9"/>
          <p:cNvSpPr txBox="1"/>
          <p:nvPr>
            <p:ph type="title"/>
          </p:nvPr>
        </p:nvSpPr>
        <p:spPr>
          <a:xfrm>
            <a:off x="729450" y="5866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US"/>
              <a:t>DEMO</a:t>
            </a:r>
            <a:endParaRPr sz="3000"/>
          </a:p>
        </p:txBody>
      </p:sp>
      <p:sp>
        <p:nvSpPr>
          <p:cNvPr id="208" name="Google Shape;208;p9"/>
          <p:cNvSpPr txBox="1"/>
          <p:nvPr/>
        </p:nvSpPr>
        <p:spPr>
          <a:xfrm>
            <a:off x="599846" y="1430428"/>
            <a:ext cx="3760013" cy="2851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accent1"/>
              </a:buClr>
              <a:buSzPts val="1300"/>
              <a:buFont typeface="Lato"/>
              <a:buNone/>
            </a:pPr>
            <a:r>
              <a:rPr b="1" i="0" lang="en-US" sz="1800" u="none" cap="none" strike="noStrike">
                <a:solidFill>
                  <a:schemeClr val="dk2"/>
                </a:solidFill>
                <a:latin typeface="Lato"/>
                <a:ea typeface="Lato"/>
                <a:cs typeface="Lato"/>
                <a:sym typeface="Lato"/>
              </a:rPr>
              <a:t>1. Break the reviews into each sentence</a:t>
            </a:r>
            <a:endParaRPr>
              <a:solidFill>
                <a:schemeClr val="dk2"/>
              </a:solidFill>
            </a:endParaRPr>
          </a:p>
        </p:txBody>
      </p:sp>
      <p:pic>
        <p:nvPicPr>
          <p:cNvPr id="209" name="Google Shape;209;p9"/>
          <p:cNvPicPr preferRelativeResize="0"/>
          <p:nvPr/>
        </p:nvPicPr>
        <p:blipFill rotWithShape="1">
          <a:blip r:embed="rId3">
            <a:alphaModFix/>
          </a:blip>
          <a:srcRect b="0" l="0" r="0" t="0"/>
          <a:stretch/>
        </p:blipFill>
        <p:spPr>
          <a:xfrm>
            <a:off x="395021" y="2571750"/>
            <a:ext cx="4476902" cy="1310238"/>
          </a:xfrm>
          <a:prstGeom prst="rect">
            <a:avLst/>
          </a:prstGeom>
          <a:noFill/>
          <a:ln cap="flat" cmpd="sng" w="19050">
            <a:solidFill>
              <a:srgbClr val="333333"/>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